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65" r:id="rId3"/>
    <p:sldId id="316" r:id="rId4"/>
    <p:sldId id="318" r:id="rId5"/>
    <p:sldId id="262" r:id="rId6"/>
    <p:sldId id="267" r:id="rId7"/>
    <p:sldId id="269" r:id="rId8"/>
    <p:sldId id="263" r:id="rId9"/>
    <p:sldId id="286" r:id="rId10"/>
    <p:sldId id="313" r:id="rId11"/>
    <p:sldId id="314" r:id="rId12"/>
    <p:sldId id="341" r:id="rId13"/>
    <p:sldId id="289" r:id="rId14"/>
    <p:sldId id="290" r:id="rId15"/>
    <p:sldId id="315" r:id="rId16"/>
    <p:sldId id="291" r:id="rId17"/>
    <p:sldId id="293" r:id="rId18"/>
    <p:sldId id="307" r:id="rId19"/>
    <p:sldId id="345" r:id="rId20"/>
    <p:sldId id="296" r:id="rId21"/>
    <p:sldId id="268" r:id="rId22"/>
    <p:sldId id="270" r:id="rId23"/>
    <p:sldId id="264" r:id="rId24"/>
    <p:sldId id="324" r:id="rId25"/>
    <p:sldId id="325" r:id="rId26"/>
    <p:sldId id="330" r:id="rId27"/>
    <p:sldId id="259" r:id="rId28"/>
    <p:sldId id="260" r:id="rId29"/>
    <p:sldId id="261" r:id="rId30"/>
    <p:sldId id="274" r:id="rId31"/>
    <p:sldId id="278" r:id="rId32"/>
    <p:sldId id="275" r:id="rId33"/>
    <p:sldId id="273" r:id="rId34"/>
    <p:sldId id="276" r:id="rId35"/>
    <p:sldId id="266" r:id="rId36"/>
    <p:sldId id="279" r:id="rId37"/>
    <p:sldId id="28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47CA2C-F567-CC43-BFC1-4BABD0A908AD}" v="2" dt="2022-02-21T08:47:13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170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34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nsley, Sam" userId="f6511517-0915-44b1-8de4-c83f882aa97a" providerId="ADAL" clId="{C547CA2C-F567-CC43-BFC1-4BABD0A908AD}"/>
    <pc:docChg chg="delSld">
      <pc:chgData name="Kinsley, Sam" userId="f6511517-0915-44b1-8de4-c83f882aa97a" providerId="ADAL" clId="{C547CA2C-F567-CC43-BFC1-4BABD0A908AD}" dt="2022-02-21T08:46:41.013" v="0" actId="2696"/>
      <pc:docMkLst>
        <pc:docMk/>
      </pc:docMkLst>
      <pc:sldChg chg="del">
        <pc:chgData name="Kinsley, Sam" userId="f6511517-0915-44b1-8de4-c83f882aa97a" providerId="ADAL" clId="{C547CA2C-F567-CC43-BFC1-4BABD0A908AD}" dt="2022-02-21T08:46:41.013" v="0" actId="2696"/>
        <pc:sldMkLst>
          <pc:docMk/>
          <pc:sldMk cId="2528947027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27D37-2C49-8C47-8653-79E3B463C417}" type="datetimeFigureOut">
              <a:rPr lang="en-US" smtClean="0"/>
              <a:t>2/21/22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A5EC0-D557-7F44-9C63-44D404D76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57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Motorsport Valley – NE of London through </a:t>
            </a:r>
            <a:r>
              <a:rPr lang="en-US" dirty="0" err="1"/>
              <a:t>Oxfordshire</a:t>
            </a:r>
            <a:r>
              <a:rPr lang="en-US" dirty="0"/>
              <a:t> &amp; E Midlands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6AFFE-999C-E74D-9701-0B2F743619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4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>
              <a:latin typeface="Baskerville"/>
              <a:cs typeface="Baskervill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02EA-0F00-DD4E-A780-34559CC564F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1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>
              <a:latin typeface="Baskerville"/>
              <a:cs typeface="Baskervill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02EA-0F00-DD4E-A780-34559CC564F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185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>
              <a:latin typeface="Baskerville"/>
              <a:cs typeface="Baskervill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02EA-0F00-DD4E-A780-34559CC564F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765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Excerpt from </a:t>
            </a:r>
            <a:r>
              <a:rPr lang="en-US" i="1" dirty="0" err="1"/>
              <a:t>Ubik</a:t>
            </a:r>
            <a:r>
              <a:rPr lang="en-US" i="0" dirty="0"/>
              <a:t> by Philip K. Dick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5EC0-D557-7F44-9C63-44D404D7687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59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40675"/>
            <a:ext cx="10363200" cy="1470025"/>
          </a:xfrm>
        </p:spPr>
        <p:txBody>
          <a:bodyPr>
            <a:normAutofit/>
          </a:bodyPr>
          <a:lstStyle>
            <a:lvl1pPr algn="l">
              <a:defRPr sz="4000" b="1" i="0">
                <a:solidFill>
                  <a:srgbClr val="FF23AA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4955011"/>
            <a:ext cx="9448800" cy="931051"/>
          </a:xfrm>
        </p:spPr>
        <p:txBody>
          <a:bodyPr/>
          <a:lstStyle>
            <a:lvl1pPr marL="0" indent="0" algn="r">
              <a:buNone/>
              <a:defRPr b="1" i="0">
                <a:solidFill>
                  <a:srgbClr val="FF23AA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0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04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5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07975"/>
            <a:ext cx="12192000" cy="1292226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>
            <a:lvl1pPr algn="r">
              <a:defRPr sz="3600" b="1" i="0">
                <a:solidFill>
                  <a:srgbClr val="FF23AA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marL="0" indent="0">
              <a:buNone/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07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765981"/>
            <a:ext cx="10363200" cy="1362075"/>
          </a:xfrm>
        </p:spPr>
        <p:txBody>
          <a:bodyPr anchor="t">
            <a:normAutofit/>
          </a:bodyPr>
          <a:lstStyle>
            <a:lvl1pPr algn="l">
              <a:defRPr sz="5000" b="1" i="0" cap="all" baseline="0"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34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65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5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13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66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66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F13-569B-A645-9C94-83074E048F39}" type="datetimeFigureOut">
              <a:rPr lang="en-US" smtClean="0"/>
              <a:t>2/21/22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5E8D-D985-4143-98D3-E3427269E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Bookman Old Style" panose="02050604050505020204" pitchFamily="18" charset="0"/>
                <a:cs typeface="Bookman Old Style" panose="02050604050505020204" pitchFamily="18" charset="0"/>
              </a:defRPr>
            </a:lvl1pPr>
          </a:lstStyle>
          <a:p>
            <a:fld id="{49A31F13-569B-A645-9C94-83074E048F39}" type="datetimeFigureOut">
              <a:rPr lang="en-US" smtClean="0"/>
              <a:pPr/>
              <a:t>2/21/22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Bookman Old Style" panose="02050604050505020204" pitchFamily="18" charset="0"/>
                <a:cs typeface="Bookman Old Style" panose="02050604050505020204" pitchFamily="18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Bookman Old Style" panose="02050604050505020204" pitchFamily="18" charset="0"/>
                <a:cs typeface="Bookman Old Style" panose="02050604050505020204" pitchFamily="18" charset="0"/>
              </a:defRPr>
            </a:lvl1pPr>
          </a:lstStyle>
          <a:p>
            <a:fld id="{883B5E8D-D985-4143-98D3-E3427269E6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06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 cap="all" baseline="0">
          <a:solidFill>
            <a:srgbClr val="FF23AA"/>
          </a:solidFill>
          <a:latin typeface="Futura" panose="020B0602020204020303" pitchFamily="34" charset="-79"/>
          <a:ea typeface="+mj-ea"/>
          <a:cs typeface="Futura" panose="020B0602020204020303" pitchFamily="34" charset="-79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–"/>
        <a:defRPr sz="3200" b="0" i="0" kern="1200">
          <a:solidFill>
            <a:schemeClr val="tx1"/>
          </a:solidFill>
          <a:latin typeface="Bookman Old Style" panose="02050604050505020204" pitchFamily="18" charset="0"/>
          <a:ea typeface="+mn-ea"/>
          <a:cs typeface="Bookman Old Style" panose="020506040505050202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Bookman Old Style" panose="02050604050505020204" pitchFamily="18" charset="0"/>
          <a:ea typeface="+mn-ea"/>
          <a:cs typeface="Bookman Old Style" panose="02050604050505020204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400" b="0" i="0" kern="1200">
          <a:solidFill>
            <a:schemeClr val="tx1"/>
          </a:solidFill>
          <a:latin typeface="Bookman Old Style" panose="02050604050505020204" pitchFamily="18" charset="0"/>
          <a:ea typeface="+mn-ea"/>
          <a:cs typeface="Bookman Old Style" panose="02050604050505020204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Bookman Old Style" panose="02050604050505020204" pitchFamily="18" charset="0"/>
          <a:ea typeface="+mn-ea"/>
          <a:cs typeface="Bookman Old Style" panose="02050604050505020204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Bookman Old Style" panose="02050604050505020204" pitchFamily="18" charset="0"/>
          <a:ea typeface="+mn-ea"/>
          <a:cs typeface="Bookman Old Style" panose="020506040505050202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futureadvocacy.com/wp-content/uploads/2018/04/FutureAdvocacy-GeographicalA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utureadvocacy.com/wp-content/uploads/2018/04/FutureAdvocacy-GeographicalAI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co.uk/economic-services/ukeo/pwcukeo-section-4-automation-march-2017-v2.pdf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-ilibrary.org/social-issues-migration-health/the-risk-of-automation-for-jobs-in-oecd-countries_5jlz9h56dvq7-en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hyperlink" Target="https://www.oxfordmartin.ox.ac.uk/downloads/academic/The_Future_of_Employment.pdf" TargetMode="Externa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www.oecd-ilibrary.org/social-issues-migration-health/the-risk-of-automation-for-jobs-in-oecd-countries_5jlz9h56dvq7-e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ckinsey.com/~/media/McKinsey/Featured%20Insights/Future%20of%20Organizations/What%20the%20future%20of%20work%20will%20mean%20for%20jobs%20skills%20and%20wages/MGI-Jobs-Lost-Jobs-Gained-Report-December-6-2017.ashx" TargetMode="External"/><Relationship Id="rId3" Type="http://schemas.openxmlformats.org/officeDocument/2006/relationships/image" Target="../media/image17.emf"/><Relationship Id="rId7" Type="http://schemas.openxmlformats.org/officeDocument/2006/relationships/image" Target="../media/image19.jpeg"/><Relationship Id="rId2" Type="http://schemas.openxmlformats.org/officeDocument/2006/relationships/hyperlink" Target="https://www.pwc.co.uk/economic-services/assets/international-impact-of-automation-feb-201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2.deloitte.com/uk/en/pages/finance/articles/technology-and-people.html" TargetMode="External"/><Relationship Id="rId5" Type="http://schemas.openxmlformats.org/officeDocument/2006/relationships/image" Target="../media/image18.emf"/><Relationship Id="rId4" Type="http://schemas.openxmlformats.org/officeDocument/2006/relationships/hyperlink" Target="https://home.kpmg.com/content/dam/kpmg/my/pdf/accelerating-automation-plan-your-faster-smoother-journey.pdf" TargetMode="External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qA_yt_OAIY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Ffpf0SZD3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DrDUmuUBT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AjhDx4yoA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mJsITGzXd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hild, little, doll&#10;&#10;Description automatically generated">
            <a:extLst>
              <a:ext uri="{FF2B5EF4-FFF2-40B4-BE49-F238E27FC236}">
                <a16:creationId xmlns:a16="http://schemas.microsoft.com/office/drawing/2014/main" id="{4362B7D2-D96C-B949-B115-D6028C1EA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40755"/>
            <a:ext cx="10363200" cy="1470025"/>
          </a:xfrm>
        </p:spPr>
        <p:txBody>
          <a:bodyPr>
            <a:normAutofit/>
          </a:bodyPr>
          <a:lstStyle/>
          <a:p>
            <a:r>
              <a:rPr lang="en-GB" sz="8000" dirty="0"/>
              <a:t>Robots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82967"/>
            <a:ext cx="9448800" cy="931051"/>
          </a:xfrm>
        </p:spPr>
        <p:txBody>
          <a:bodyPr>
            <a:normAutofit/>
          </a:bodyPr>
          <a:lstStyle/>
          <a:p>
            <a:r>
              <a:rPr lang="en-GB" sz="4800" dirty="0">
                <a:cs typeface="Clarendon"/>
              </a:rPr>
              <a:t>Digital Geographies</a:t>
            </a:r>
          </a:p>
        </p:txBody>
      </p:sp>
    </p:spTree>
    <p:extLst>
      <p:ext uri="{BB962C8B-B14F-4D97-AF65-F5344CB8AC3E}">
        <p14:creationId xmlns:p14="http://schemas.microsoft.com/office/powerpoint/2010/main" val="2473280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FB51A9-5CFA-2F43-BB93-19024867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a ‘risk’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F316E-2821-5545-BE46-1780F2F2A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does the ‘fact’ of a risk of job losses due to automation travel?</a:t>
            </a:r>
          </a:p>
        </p:txBody>
      </p:sp>
    </p:spTree>
    <p:extLst>
      <p:ext uri="{BB962C8B-B14F-4D97-AF65-F5344CB8AC3E}">
        <p14:creationId xmlns:p14="http://schemas.microsoft.com/office/powerpoint/2010/main" val="1488082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4FD4-CF24-F943-9738-AE0012CA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‘Risk’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61774A-C53C-B14E-9EE5-C84EE10B4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53" y="2258224"/>
            <a:ext cx="11263693" cy="3329777"/>
          </a:xfrm>
        </p:spPr>
      </p:pic>
    </p:spTree>
    <p:extLst>
      <p:ext uri="{BB962C8B-B14F-4D97-AF65-F5344CB8AC3E}">
        <p14:creationId xmlns:p14="http://schemas.microsoft.com/office/powerpoint/2010/main" val="224619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310E4E-B937-0F41-9E34-00E7931F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Regions(?)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F222F2C-9286-F44A-90B4-CECAE2FB6A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96984"/>
            <a:ext cx="4408267" cy="6470073"/>
          </a:xfrm>
          <a:prstGeom prst="rect">
            <a:avLst/>
          </a:prstGeom>
          <a:effectLst/>
        </p:spPr>
      </p:pic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932635D4-0576-5847-AA9E-8F56D9CE10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471" y="2061010"/>
            <a:ext cx="6288929" cy="30189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871577-7B2A-0F42-93A3-310BF2D45C5C}"/>
              </a:ext>
            </a:extLst>
          </p:cNvPr>
          <p:cNvCxnSpPr/>
          <p:nvPr/>
        </p:nvCxnSpPr>
        <p:spPr>
          <a:xfrm>
            <a:off x="2404533" y="440267"/>
            <a:ext cx="1038579" cy="0"/>
          </a:xfrm>
          <a:prstGeom prst="line">
            <a:avLst/>
          </a:prstGeom>
          <a:ln>
            <a:solidFill>
              <a:srgbClr val="D3462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13353E-F681-B44D-8F07-1A457D2799EC}"/>
              </a:ext>
            </a:extLst>
          </p:cNvPr>
          <p:cNvCxnSpPr>
            <a:cxnSpLocks/>
          </p:cNvCxnSpPr>
          <p:nvPr/>
        </p:nvCxnSpPr>
        <p:spPr>
          <a:xfrm>
            <a:off x="8173156" y="2889956"/>
            <a:ext cx="632178" cy="0"/>
          </a:xfrm>
          <a:prstGeom prst="line">
            <a:avLst/>
          </a:prstGeom>
          <a:ln>
            <a:solidFill>
              <a:srgbClr val="D3462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62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569B24-1A07-744E-95A1-13536F17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“Impacts”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37947-DAAC-7341-98FF-BF828B0218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886" y="274639"/>
            <a:ext cx="4743513" cy="6491114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41D2AB8A-A8A2-FC44-BD39-F30AD582BC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318" y="1705505"/>
            <a:ext cx="3181547" cy="45598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187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96E0-8FB0-604B-AE85-D91A469C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Travelling “impacts”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A31C2-EA89-D045-9937-736B742502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01442"/>
            <a:ext cx="6215046" cy="37151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BC6289-937B-5642-8F39-889ADC0B8A7D}"/>
              </a:ext>
            </a:extLst>
          </p:cNvPr>
          <p:cNvSpPr/>
          <p:nvPr/>
        </p:nvSpPr>
        <p:spPr>
          <a:xfrm>
            <a:off x="635726" y="5009968"/>
            <a:ext cx="1721146" cy="2935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E3A8D7A-D05C-E448-842C-036D3C8A2E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465" y="1773956"/>
            <a:ext cx="3236865" cy="46107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41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6B671-BCA3-FC4C-9DD6-373F1DCB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Travelling “impacts”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94E6E-9AE7-7B46-A6CD-FACC03AA8E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00201"/>
            <a:ext cx="5618544" cy="33585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1922E8-05ED-9D4B-9957-617A61556819}"/>
              </a:ext>
            </a:extLst>
          </p:cNvPr>
          <p:cNvSpPr/>
          <p:nvPr/>
        </p:nvSpPr>
        <p:spPr>
          <a:xfrm>
            <a:off x="609600" y="4693396"/>
            <a:ext cx="1574346" cy="265376"/>
          </a:xfrm>
          <a:prstGeom prst="rect">
            <a:avLst/>
          </a:prstGeom>
          <a:noFill/>
          <a:ln w="38100">
            <a:solidFill>
              <a:srgbClr val="AD2B1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F3FB7F88-14BC-644F-8F48-A03926BB6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243" y="1859351"/>
            <a:ext cx="2165725" cy="3066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788DD3FF-A90C-B545-896D-91F66A4305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416" y="1855905"/>
            <a:ext cx="2160858" cy="3069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C4AC7F-4C2B-574A-9893-5919BF2AC329}"/>
              </a:ext>
            </a:extLst>
          </p:cNvPr>
          <p:cNvSpPr txBox="1"/>
          <p:nvPr/>
        </p:nvSpPr>
        <p:spPr>
          <a:xfrm>
            <a:off x="7023135" y="4998019"/>
            <a:ext cx="99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“AGZ”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45470-1ECB-B444-B9A9-01EA86CB94A3}"/>
              </a:ext>
            </a:extLst>
          </p:cNvPr>
          <p:cNvSpPr txBox="1"/>
          <p:nvPr/>
        </p:nvSpPr>
        <p:spPr>
          <a:xfrm>
            <a:off x="9796627" y="4994572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“FO”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019F150-6A83-D048-8426-C6DAC5DB0B5B}"/>
              </a:ext>
            </a:extLst>
          </p:cNvPr>
          <p:cNvSpPr/>
          <p:nvPr/>
        </p:nvSpPr>
        <p:spPr>
          <a:xfrm rot="8823953">
            <a:off x="1706564" y="930638"/>
            <a:ext cx="6814780" cy="4324835"/>
          </a:xfrm>
          <a:prstGeom prst="arc">
            <a:avLst>
              <a:gd name="adj1" fmla="val 16200000"/>
              <a:gd name="adj2" fmla="val 132577"/>
            </a:avLst>
          </a:prstGeom>
          <a:ln w="38100">
            <a:solidFill>
              <a:srgbClr val="C02B18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F8EFAF1-2B8A-D548-A4AD-AEF71B75F780}"/>
              </a:ext>
            </a:extLst>
          </p:cNvPr>
          <p:cNvSpPr/>
          <p:nvPr/>
        </p:nvSpPr>
        <p:spPr>
          <a:xfrm rot="8823953">
            <a:off x="1679258" y="-1084234"/>
            <a:ext cx="10576248" cy="6784601"/>
          </a:xfrm>
          <a:prstGeom prst="arc">
            <a:avLst>
              <a:gd name="adj1" fmla="val 16041457"/>
              <a:gd name="adj2" fmla="val 21452862"/>
            </a:avLst>
          </a:prstGeom>
          <a:ln w="38100">
            <a:solidFill>
              <a:srgbClr val="C02B18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9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1652-209A-2341-A6B5-CA070E20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Travelling “impacts”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9187FED6-DA9D-FE48-A1AF-E4413C2089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885" y="1662542"/>
            <a:ext cx="3390230" cy="4799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7711E-F31E-074E-ADE9-2809CA50E63F}"/>
              </a:ext>
            </a:extLst>
          </p:cNvPr>
          <p:cNvSpPr txBox="1"/>
          <p:nvPr/>
        </p:nvSpPr>
        <p:spPr>
          <a:xfrm>
            <a:off x="7964325" y="6093181"/>
            <a:ext cx="99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“AGZ”</a:t>
            </a:r>
          </a:p>
        </p:txBody>
      </p:sp>
    </p:spTree>
    <p:extLst>
      <p:ext uri="{BB962C8B-B14F-4D97-AF65-F5344CB8AC3E}">
        <p14:creationId xmlns:p14="http://schemas.microsoft.com/office/powerpoint/2010/main" val="862700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71EF-7B66-E14B-93F1-C4380BF1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economic story?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783CC-1350-2D46-BD42-5329B304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It’s not ‘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roles</a:t>
            </a:r>
            <a:r>
              <a:rPr lang="en-US" dirty="0"/>
              <a:t>’ but ‘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tasks</a:t>
            </a:r>
            <a:r>
              <a:rPr lang="en-US" dirty="0"/>
              <a:t>’ that are at risk</a:t>
            </a:r>
          </a:p>
          <a:p>
            <a:pPr marL="1104886" lvl="1" indent="-571500"/>
            <a:r>
              <a:rPr lang="en-US" dirty="0"/>
              <a:t>e.g. robotic process automation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These studies […] they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</a:rPr>
              <a:t>assume that whole occupations rather than single job-tasks are automated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technology. As we argue, this might lead to an overestimation of job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automatibility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as occupations labelled as high-risk occupations often still contain a substantial share of tasks that are hard to automate</a:t>
            </a:r>
            <a:r>
              <a:rPr lang="en-GB" dirty="0"/>
              <a:t>.</a:t>
            </a:r>
            <a:r>
              <a:rPr lang="en-US" dirty="0"/>
              <a:t>” (</a:t>
            </a:r>
            <a:r>
              <a:rPr lang="en-US" dirty="0" err="1"/>
              <a:t>Arntz</a:t>
            </a:r>
            <a:r>
              <a:rPr lang="en-US" dirty="0"/>
              <a:t> et al. 2016: 4)</a:t>
            </a:r>
          </a:p>
        </p:txBody>
      </p:sp>
    </p:spTree>
    <p:extLst>
      <p:ext uri="{BB962C8B-B14F-4D97-AF65-F5344CB8AC3E}">
        <p14:creationId xmlns:p14="http://schemas.microsoft.com/office/powerpoint/2010/main" val="144354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71EF-7B66-E14B-93F1-C4380BF1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economic story?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783CC-1350-2D46-BD42-5329B304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It’s not ‘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roles</a:t>
            </a:r>
            <a:r>
              <a:rPr lang="en-US" dirty="0"/>
              <a:t>’ but ‘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tasks</a:t>
            </a:r>
            <a:r>
              <a:rPr lang="en-US" dirty="0"/>
              <a:t>’ that are at risk</a:t>
            </a:r>
          </a:p>
          <a:p>
            <a:pPr marL="1104886" lvl="1" indent="-571500"/>
            <a:r>
              <a:rPr lang="en-US" dirty="0"/>
              <a:t>e.g. robotic process automation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These studies […] they assume that whole occupations rather than single job-tasks are automated by technology. As we argue, </a:t>
            </a:r>
            <a:r>
              <a:rPr lang="en-GB" u="sng" dirty="0">
                <a:solidFill>
                  <a:schemeClr val="accent5">
                    <a:lumMod val="75000"/>
                  </a:schemeClr>
                </a:solidFill>
              </a:rPr>
              <a:t>this might lead to an overestimation of job </a:t>
            </a:r>
            <a:r>
              <a:rPr lang="en-GB" u="sng" dirty="0" err="1">
                <a:solidFill>
                  <a:schemeClr val="accent5">
                    <a:lumMod val="75000"/>
                  </a:schemeClr>
                </a:solidFill>
              </a:rPr>
              <a:t>automatibility</a:t>
            </a:r>
            <a:r>
              <a:rPr lang="en-GB" dirty="0"/>
              <a:t>,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occupations labelled as high-risk occupations often still contain a substantial share of tasks that are hard to automate</a:t>
            </a:r>
            <a:r>
              <a:rPr lang="en-GB" dirty="0"/>
              <a:t>.</a:t>
            </a:r>
            <a:r>
              <a:rPr lang="en-US" dirty="0"/>
              <a:t>” (</a:t>
            </a:r>
            <a:r>
              <a:rPr lang="en-US" dirty="0" err="1"/>
              <a:t>Arntz</a:t>
            </a:r>
            <a:r>
              <a:rPr lang="en-US" dirty="0"/>
              <a:t> et al. 2016: 4)</a:t>
            </a:r>
          </a:p>
        </p:txBody>
      </p:sp>
    </p:spTree>
    <p:extLst>
      <p:ext uri="{BB962C8B-B14F-4D97-AF65-F5344CB8AC3E}">
        <p14:creationId xmlns:p14="http://schemas.microsoft.com/office/powerpoint/2010/main" val="716197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1DBCD8-CDEC-8D43-B90F-E8C28B82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884013"/>
            <a:ext cx="6262942" cy="3687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C2B0D-3F11-0341-905F-8B33EECC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0C172-FF56-164A-9AA4-C4469A52ED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886" y="274639"/>
            <a:ext cx="4743513" cy="64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Examining how ideas about ‘robots’ produce and perform particular kinds of geographical imagination.</a:t>
            </a:r>
          </a:p>
        </p:txBody>
      </p:sp>
    </p:spTree>
    <p:extLst>
      <p:ext uri="{BB962C8B-B14F-4D97-AF65-F5344CB8AC3E}">
        <p14:creationId xmlns:p14="http://schemas.microsoft.com/office/powerpoint/2010/main" val="334589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D089-99F1-CC44-A0F2-C3FB280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of “impacts”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8ADB376-E6BC-164A-B80D-CEB1A94D7F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981729"/>
            <a:ext cx="2690265" cy="3832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63223BB4-754F-1A4C-8313-195B87A5A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7"/>
          <a:stretch/>
        </p:blipFill>
        <p:spPr>
          <a:xfrm>
            <a:off x="3409633" y="1981729"/>
            <a:ext cx="2633174" cy="3832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A06C7F48-708C-4644-ACB5-8BF9186828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575" y="1981728"/>
            <a:ext cx="2699792" cy="3839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B982C9EE-187A-8649-AF27-2963D4D032C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135" y="1989490"/>
            <a:ext cx="2685698" cy="38321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2497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Moore’s Law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221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139700"/>
            <a:ext cx="62992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790" y="392621"/>
            <a:ext cx="5050959" cy="60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32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F1A8-4523-5743-BDDA-EA050207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D4AEA-0A0E-0740-A8FD-19147F098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0231" y="2203553"/>
            <a:ext cx="3426678" cy="2848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618C5-8204-C04C-ADDC-BEA99E0B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9443" y="2168525"/>
            <a:ext cx="2885497" cy="288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57F22-3026-B040-B4B4-53F99CE05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064" y="2203553"/>
            <a:ext cx="3099633" cy="321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8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94AF-7E98-E745-A1A6-A61F482F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C03B0-836B-C44E-9E44-65FD10553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49214"/>
            <a:ext cx="257175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0DED9A-99FB-1249-848C-808545401A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699" y="2368862"/>
            <a:ext cx="2457544" cy="2989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BA38A-5352-844E-A69E-13D5AA714E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685" y="2669708"/>
            <a:ext cx="1479674" cy="2630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56401-6834-5F40-B90A-8C01A42BAA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723" y="2631002"/>
            <a:ext cx="1573581" cy="2622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DB6F4-2DB5-8046-B511-1E8FAF176504}"/>
              </a:ext>
            </a:extLst>
          </p:cNvPr>
          <p:cNvSpPr txBox="1"/>
          <p:nvPr/>
        </p:nvSpPr>
        <p:spPr>
          <a:xfrm>
            <a:off x="1534639" y="1417639"/>
            <a:ext cx="72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7FFF"/>
                </a:solidFill>
                <a:latin typeface="MS Reference Sans Serif" panose="020B0604030504040204" pitchFamily="34" charset="0"/>
              </a:rPr>
              <a:t>♀︎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9AFC3-C2A2-E248-8DC9-2B0C23CFD49A}"/>
              </a:ext>
            </a:extLst>
          </p:cNvPr>
          <p:cNvSpPr txBox="1"/>
          <p:nvPr/>
        </p:nvSpPr>
        <p:spPr>
          <a:xfrm>
            <a:off x="4375635" y="1417639"/>
            <a:ext cx="72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7FFF"/>
                </a:solidFill>
                <a:latin typeface="MS Reference Sans Serif" panose="020B0604030504040204" pitchFamily="34" charset="0"/>
              </a:rPr>
              <a:t>♀︎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173C6-1D0D-E047-8BE3-5AF87B6EBB1C}"/>
              </a:ext>
            </a:extLst>
          </p:cNvPr>
          <p:cNvSpPr txBox="1"/>
          <p:nvPr/>
        </p:nvSpPr>
        <p:spPr>
          <a:xfrm>
            <a:off x="9989677" y="1417639"/>
            <a:ext cx="72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7FFF"/>
                </a:solidFill>
                <a:latin typeface="MS Reference Sans Serif" panose="020B0604030504040204" pitchFamily="34" charset="0"/>
              </a:rPr>
              <a:t>♀︎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C6FE5-19E9-5E4C-ACD5-12C9937C190A}"/>
              </a:ext>
            </a:extLst>
          </p:cNvPr>
          <p:cNvSpPr txBox="1"/>
          <p:nvPr/>
        </p:nvSpPr>
        <p:spPr>
          <a:xfrm>
            <a:off x="7403647" y="1537865"/>
            <a:ext cx="721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238D4-9D48-B64C-8A51-CA876C1E4FC0}"/>
              </a:ext>
            </a:extLst>
          </p:cNvPr>
          <p:cNvSpPr txBox="1"/>
          <p:nvPr/>
        </p:nvSpPr>
        <p:spPr>
          <a:xfrm>
            <a:off x="1179989" y="5578214"/>
            <a:ext cx="1593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“Alexa”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D17E8C-0CAE-B14B-9DF3-5E28F0EDFFEC}"/>
              </a:ext>
            </a:extLst>
          </p:cNvPr>
          <p:cNvSpPr txBox="1"/>
          <p:nvPr/>
        </p:nvSpPr>
        <p:spPr>
          <a:xfrm>
            <a:off x="3970075" y="5578213"/>
            <a:ext cx="1669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“Home”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BB4E8F-A610-0641-A864-1A0EE362FCAA}"/>
              </a:ext>
            </a:extLst>
          </p:cNvPr>
          <p:cNvSpPr txBox="1"/>
          <p:nvPr/>
        </p:nvSpPr>
        <p:spPr>
          <a:xfrm>
            <a:off x="7178576" y="5578212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“Siri”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7C40B-AF44-8949-96B4-33D3F0F594BE}"/>
              </a:ext>
            </a:extLst>
          </p:cNvPr>
          <p:cNvSpPr txBox="1"/>
          <p:nvPr/>
        </p:nvSpPr>
        <p:spPr>
          <a:xfrm>
            <a:off x="9287562" y="5578211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Bookman Old Style" panose="02050604050505020204" pitchFamily="18" charset="0"/>
              </a:rPr>
              <a:t>“Cortana”</a:t>
            </a:r>
          </a:p>
        </p:txBody>
      </p:sp>
    </p:spTree>
    <p:extLst>
      <p:ext uri="{BB962C8B-B14F-4D97-AF65-F5344CB8AC3E}">
        <p14:creationId xmlns:p14="http://schemas.microsoft.com/office/powerpoint/2010/main" val="1279233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D0452-7607-CC4D-8694-F4D8B355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E65309-F444-1442-937C-78730F97A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734" y="1600201"/>
            <a:ext cx="6605665" cy="4864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Consistently representing digital assistants as female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hard-codes a connection between a woman’s voice and subservience.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Jessica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Nordell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New Republic (2016)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98D5C-9FA2-6A41-AF1C-81420C80B7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00201"/>
            <a:ext cx="3939013" cy="4502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7000E-DA36-C047-A68D-11D7A387C385}"/>
              </a:ext>
            </a:extLst>
          </p:cNvPr>
          <p:cNvSpPr txBox="1"/>
          <p:nvPr/>
        </p:nvSpPr>
        <p:spPr>
          <a:xfrm>
            <a:off x="547139" y="6126164"/>
            <a:ext cx="4063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Schnoebelen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(2016) “The Gender of AI”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66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87401"/>
            <a:ext cx="9144000" cy="5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1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93800"/>
            <a:ext cx="7924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3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3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11E1-3B72-5D48-A38A-D86BA41B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Good Robot”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BFCF3-8641-4F47-9B79-16FDCDD85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Video:</a:t>
            </a:r>
          </a:p>
          <a:p>
            <a:r>
              <a:rPr lang="en-US" dirty="0">
                <a:hlinkClick r:id="rId2"/>
              </a:rPr>
              <a:t>https://www.youtube.com/watch?v=TqA_yt_OAIY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5406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900" y="1398217"/>
            <a:ext cx="5143500" cy="42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72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11" y="561030"/>
            <a:ext cx="5969000" cy="361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647" y="4602831"/>
            <a:ext cx="48895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867" y="6461852"/>
            <a:ext cx="8098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Georgia"/>
                <a:cs typeface="Georgia"/>
              </a:rPr>
              <a:t>http://</a:t>
            </a:r>
            <a:r>
              <a:rPr lang="en-GB" sz="1200" dirty="0" err="1">
                <a:latin typeface="Georgia"/>
                <a:cs typeface="Georgia"/>
              </a:rPr>
              <a:t>www.telegraph.co.uk</a:t>
            </a:r>
            <a:r>
              <a:rPr lang="en-GB" sz="1200" dirty="0">
                <a:latin typeface="Georgia"/>
                <a:cs typeface="Georgia"/>
              </a:rPr>
              <a:t>/news/2017/01/08/amazon-echo-rogue-payment-warning-</a:t>
            </a:r>
            <a:r>
              <a:rPr lang="en-GB" sz="1200" dirty="0" err="1">
                <a:latin typeface="Georgia"/>
                <a:cs typeface="Georgia"/>
              </a:rPr>
              <a:t>tv</a:t>
            </a:r>
            <a:r>
              <a:rPr lang="en-GB" sz="1200" dirty="0">
                <a:latin typeface="Georgia"/>
                <a:cs typeface="Georgia"/>
              </a:rPr>
              <a:t>-show-causes-</a:t>
            </a:r>
            <a:r>
              <a:rPr lang="en-GB" sz="1200" dirty="0" err="1">
                <a:latin typeface="Georgia"/>
                <a:cs typeface="Georgia"/>
              </a:rPr>
              <a:t>alexa</a:t>
            </a:r>
            <a:r>
              <a:rPr lang="en-GB" sz="1200" dirty="0">
                <a:latin typeface="Georgia"/>
                <a:cs typeface="Georgia"/>
              </a:rPr>
              <a:t>-order/</a:t>
            </a:r>
          </a:p>
        </p:txBody>
      </p:sp>
    </p:spTree>
    <p:extLst>
      <p:ext uri="{BB962C8B-B14F-4D97-AF65-F5344CB8AC3E}">
        <p14:creationId xmlns:p14="http://schemas.microsoft.com/office/powerpoint/2010/main" val="2492234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Autonomy(?)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We are responsible for the world of which we are a part, not because it is an arbitrary construction of our choosing but because reality is </a:t>
            </a:r>
            <a:r>
              <a:rPr lang="en-GB" dirty="0" err="1"/>
              <a:t>sedimented</a:t>
            </a:r>
            <a:r>
              <a:rPr lang="en-GB" dirty="0"/>
              <a:t> out of particular practices that we have a role in shaping and through which we are shaped.</a:t>
            </a:r>
          </a:p>
          <a:p>
            <a:pPr marL="0" indent="0" algn="r">
              <a:buNone/>
            </a:pPr>
            <a:r>
              <a:rPr lang="en-GB" dirty="0"/>
              <a:t>—Karen </a:t>
            </a:r>
            <a:r>
              <a:rPr lang="en-GB" dirty="0" err="1"/>
              <a:t>Barad</a:t>
            </a:r>
            <a:r>
              <a:rPr lang="en-GB" dirty="0"/>
              <a:t>,</a:t>
            </a:r>
            <a:r>
              <a:rPr lang="en-GB" i="1" dirty="0"/>
              <a:t> Meeting the Universe Halfway</a:t>
            </a:r>
            <a:r>
              <a:rPr lang="en-GB" dirty="0"/>
              <a:t> (2007: 390)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… research and development in automation are advancing from a state of automatic systems requiring human control toward a state of autonomous systems able to make decisions and react without human interaction. </a:t>
            </a:r>
            <a:r>
              <a:rPr lang="en-GB" dirty="0" err="1"/>
              <a:t>DoD</a:t>
            </a:r>
            <a:r>
              <a:rPr lang="en-GB" dirty="0"/>
              <a:t> will continue to carefully consider the implications of these advancements.</a:t>
            </a:r>
          </a:p>
          <a:p>
            <a:pPr marL="0" indent="0" algn="r">
              <a:buNone/>
            </a:pPr>
            <a:r>
              <a:rPr lang="en-GB" dirty="0"/>
              <a:t>—US Department of </a:t>
            </a:r>
            <a:r>
              <a:rPr lang="en-GB" dirty="0" err="1"/>
              <a:t>Defense</a:t>
            </a:r>
            <a:r>
              <a:rPr lang="en-GB" dirty="0"/>
              <a:t> </a:t>
            </a:r>
            <a:r>
              <a:rPr lang="en-GB" i="1" dirty="0"/>
              <a:t>Unmanned Systems Integrated Roadmap: FY2013-2038 </a:t>
            </a:r>
            <a:r>
              <a:rPr lang="en-GB" dirty="0"/>
              <a:t>(2013: 15)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506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An open letter from AI </a:t>
            </a:r>
            <a:r>
              <a:rPr lang="en-GB" sz="3200" i="1" dirty="0"/>
              <a:t>&amp;</a:t>
            </a:r>
            <a:r>
              <a:rPr lang="en-GB" sz="3200" dirty="0"/>
              <a:t> robotics researchers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“Autonomous weapons select and engage targets without human intervention. They might include, for example, armed </a:t>
            </a:r>
            <a:r>
              <a:rPr lang="en-GB" dirty="0" err="1"/>
              <a:t>quadcopters</a:t>
            </a:r>
            <a:r>
              <a:rPr lang="en-GB" dirty="0"/>
              <a:t> that can search for and eliminate people meeting certain pre-defined criteria, but do not include cruise missiles or remotely piloted drones for which humans make all targeting decisions. Artificial Intelligence (AI) technology has reached a point where the deployment of such systems is — practically if not legally — feasible within years, not decades, and the stakes are high: </a:t>
            </a:r>
            <a:r>
              <a:rPr lang="en-GB" b="1" dirty="0">
                <a:cs typeface="Clarendon"/>
              </a:rPr>
              <a:t>autonomous weapons have been described as the third revolution in warfare, after gunpowder and nuclear arms</a:t>
            </a:r>
            <a:r>
              <a:rPr lang="en-GB" b="1" dirty="0"/>
              <a:t>.</a:t>
            </a:r>
            <a:r>
              <a:rPr lang="en-GB" dirty="0"/>
              <a:t>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“In summary, we believe that AI has great potential to benefit humanity in many ways, and that the goal of the field should be to do so. </a:t>
            </a:r>
            <a:r>
              <a:rPr lang="en-GB" b="1" i="1" dirty="0">
                <a:solidFill>
                  <a:srgbClr val="0070C0"/>
                </a:solidFill>
                <a:cs typeface="Clarendon"/>
              </a:rPr>
              <a:t>Starting a military AI arms race is a bad idea, and should be prevented by a ban on offensive autonomous weapons beyond meaningful human control</a:t>
            </a:r>
            <a:r>
              <a:rPr lang="en-GB" b="1" i="1" dirty="0">
                <a:solidFill>
                  <a:srgbClr val="0070C0"/>
                </a:solidFill>
              </a:rPr>
              <a:t>.</a:t>
            </a:r>
            <a:r>
              <a:rPr lang="en-GB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3704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B53C-422A-AF47-89A8-EF2E4D53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weapons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7C69E-C166-604F-B13B-0CE731257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  <a:p>
            <a:r>
              <a:rPr lang="en-US" dirty="0">
                <a:hlinkClick r:id="rId2"/>
              </a:rPr>
              <a:t>https://www.youtube.com/watch?v=ZFfpf0SZD3g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151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Robotic ‘artificial intelligence’ describes a research agenda &amp; associated practices </a:t>
            </a:r>
            <a:r>
              <a:rPr lang="en-GB" i="1" dirty="0"/>
              <a:t>and</a:t>
            </a:r>
            <a:r>
              <a:rPr lang="en-GB" dirty="0"/>
              <a:t> a discourse.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51606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Ideas about advances in robotics are tied to wider narratives of technological determinism.</a:t>
            </a:r>
          </a:p>
        </p:txBody>
      </p:sp>
    </p:spTree>
    <p:extLst>
      <p:ext uri="{BB962C8B-B14F-4D97-AF65-F5344CB8AC3E}">
        <p14:creationId xmlns:p14="http://schemas.microsoft.com/office/powerpoint/2010/main" val="1970190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discourses on robots invite us to reflect on what ‘autonomy’ and ‘automation’ may mean in different settings.</a:t>
            </a:r>
          </a:p>
        </p:txBody>
      </p:sp>
    </p:spTree>
    <p:extLst>
      <p:ext uri="{BB962C8B-B14F-4D97-AF65-F5344CB8AC3E}">
        <p14:creationId xmlns:p14="http://schemas.microsoft.com/office/powerpoint/2010/main" val="286413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575A-B5BC-5745-872B-29C43A17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Good Robot”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C4B28-B255-1D41-8AE7-30DA1EEFF6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211" y="2626905"/>
            <a:ext cx="2116889" cy="208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2CE11E-AEE8-9F45-9DFE-F83710F89D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609" y="1771662"/>
            <a:ext cx="1686877" cy="379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E0266B-5CCE-5046-A6B5-541CE60AD4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042" y="2686736"/>
            <a:ext cx="1926412" cy="1969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93CC2-8A45-7241-ACFF-36640F841D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519" y="2260510"/>
            <a:ext cx="2376065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0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E66CC7-97C9-AC48-8E93-2F8BC370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HAL9000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A1D8A-0AF3-7F48-968F-17653F0E1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Video:</a:t>
            </a:r>
          </a:p>
          <a:p>
            <a:r>
              <a:rPr lang="en-US" dirty="0">
                <a:hlinkClick r:id="rId2"/>
              </a:rPr>
              <a:t>https://www.youtube.com/watch?v=qDrDUmuUBTo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57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EAA73C-429C-B34A-A5D6-975BB1EB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culture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0BAAB-F39E-5042-8A96-8D54298C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https://www.youtube.com/watch?v=YAjhDx4yoAA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188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6B92F0-AAA0-0C47-86EF-F40B671D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navigator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58786-20C6-3446-896E-BDB86BA35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https://www.youtube.com/watch?v=umJsITGzXd0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145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1168400"/>
            <a:ext cx="69850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2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5975-9F95-7442-AD4F-7D87F0AD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Jobs at risk</a:t>
            </a:r>
          </a:p>
        </p:txBody>
      </p:sp>
    </p:spTree>
    <p:extLst>
      <p:ext uri="{BB962C8B-B14F-4D97-AF65-F5344CB8AC3E}">
        <p14:creationId xmlns:p14="http://schemas.microsoft.com/office/powerpoint/2010/main" val="922970578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lo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technology.thmx</Template>
  <TotalTime>2933</TotalTime>
  <Words>790</Words>
  <Application>Microsoft Macintosh PowerPoint</Application>
  <PresentationFormat>Widescreen</PresentationFormat>
  <Paragraphs>81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Baskerville</vt:lpstr>
      <vt:lpstr>Bookman Old Style</vt:lpstr>
      <vt:lpstr>Calibri</vt:lpstr>
      <vt:lpstr>Futura</vt:lpstr>
      <vt:lpstr>Futura Condensed ExtraBold</vt:lpstr>
      <vt:lpstr>Georgia</vt:lpstr>
      <vt:lpstr>Helvetica</vt:lpstr>
      <vt:lpstr>Helvetica Light</vt:lpstr>
      <vt:lpstr>Lucida Grande</vt:lpstr>
      <vt:lpstr>MS Reference Sans Serif</vt:lpstr>
      <vt:lpstr>Times New Roman</vt:lpstr>
      <vt:lpstr>technology</vt:lpstr>
      <vt:lpstr>Robots</vt:lpstr>
      <vt:lpstr>Today</vt:lpstr>
      <vt:lpstr>“The Good Robot”</vt:lpstr>
      <vt:lpstr>“The Good Robot”</vt:lpstr>
      <vt:lpstr>HAL9000</vt:lpstr>
      <vt:lpstr>Popular culture</vt:lpstr>
      <vt:lpstr>Knowledge navigator</vt:lpstr>
      <vt:lpstr>PowerPoint Presentation</vt:lpstr>
      <vt:lpstr>Jobs at risk</vt:lpstr>
      <vt:lpstr>Following a ‘risk’</vt:lpstr>
      <vt:lpstr>‘Risk’</vt:lpstr>
      <vt:lpstr>Regions(?)</vt:lpstr>
      <vt:lpstr>“Impacts”</vt:lpstr>
      <vt:lpstr>Travelling “impacts”</vt:lpstr>
      <vt:lpstr>Travelling “impacts”</vt:lpstr>
      <vt:lpstr>Travelling “impacts”</vt:lpstr>
      <vt:lpstr>An economic story?</vt:lpstr>
      <vt:lpstr>An economic story?</vt:lpstr>
      <vt:lpstr>Regions</vt:lpstr>
      <vt:lpstr>Business of “impacts”</vt:lpstr>
      <vt:lpstr>Moore’s Law</vt:lpstr>
      <vt:lpstr>PowerPoint Presentation</vt:lpstr>
      <vt:lpstr>PowerPoint Presentation</vt:lpstr>
      <vt:lpstr>Assistance</vt:lpstr>
      <vt:lpstr>Assistants</vt:lpstr>
      <vt:lpstr>Gendering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Autonomy(?)</vt:lpstr>
      <vt:lpstr>An open letter from AI &amp; robotics researchers</vt:lpstr>
      <vt:lpstr>Autonomous weapons</vt:lpstr>
      <vt:lpstr>Recap</vt:lpstr>
      <vt:lpstr>Recap</vt:lpstr>
      <vt:lpstr>Recap</vt:lpstr>
    </vt:vector>
  </TitlesOfParts>
  <Company>University of Exeter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Kinsley</dc:creator>
  <cp:lastModifiedBy>Kinsley, Sam</cp:lastModifiedBy>
  <cp:revision>33</cp:revision>
  <dcterms:created xsi:type="dcterms:W3CDTF">2017-02-21T15:11:33Z</dcterms:created>
  <dcterms:modified xsi:type="dcterms:W3CDTF">2022-02-21T08:47:16Z</dcterms:modified>
</cp:coreProperties>
</file>