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6" r:id="rId2"/>
    <p:sldId id="257" r:id="rId3"/>
    <p:sldId id="287" r:id="rId4"/>
    <p:sldId id="260" r:id="rId5"/>
    <p:sldId id="261" r:id="rId6"/>
    <p:sldId id="278" r:id="rId7"/>
    <p:sldId id="262" r:id="rId8"/>
    <p:sldId id="282" r:id="rId9"/>
    <p:sldId id="283" r:id="rId10"/>
    <p:sldId id="263" r:id="rId11"/>
    <p:sldId id="285" r:id="rId12"/>
    <p:sldId id="284" r:id="rId13"/>
    <p:sldId id="288" r:id="rId14"/>
    <p:sldId id="290" r:id="rId15"/>
    <p:sldId id="289" r:id="rId16"/>
    <p:sldId id="291" r:id="rId17"/>
    <p:sldId id="292" r:id="rId18"/>
    <p:sldId id="293" r:id="rId19"/>
    <p:sldId id="298" r:id="rId20"/>
    <p:sldId id="297" r:id="rId21"/>
    <p:sldId id="294" r:id="rId22"/>
    <p:sldId id="286" r:id="rId23"/>
    <p:sldId id="270" r:id="rId24"/>
    <p:sldId id="296" r:id="rId25"/>
    <p:sldId id="276" r:id="rId26"/>
    <p:sldId id="301" r:id="rId27"/>
    <p:sldId id="302" r:id="rId28"/>
    <p:sldId id="303" r:id="rId29"/>
    <p:sldId id="304" r:id="rId30"/>
    <p:sldId id="299"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52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23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F9E5D4-140E-874C-9739-5325037081DE}" v="9" dt="2022-02-25T08:42:49.3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74"/>
    <p:restoredTop sz="97030"/>
  </p:normalViewPr>
  <p:slideViewPr>
    <p:cSldViewPr snapToGrid="0" snapToObjects="1" showGuides="1">
      <p:cViewPr>
        <p:scale>
          <a:sx n="100" d="100"/>
          <a:sy n="100" d="100"/>
        </p:scale>
        <p:origin x="1632" y="1272"/>
      </p:cViewPr>
      <p:guideLst>
        <p:guide orient="horz" pos="2160"/>
        <p:guide pos="52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49C174-97B9-C343-B37F-90396FEE61FD}" type="datetimeFigureOut">
              <a:rPr lang="en-US" smtClean="0"/>
              <a:t>2/22/22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71D97-0442-C141-AC88-F97F3EA9699B}" type="slidenum">
              <a:rPr lang="en-US" smtClean="0"/>
              <a:t>‹#›</a:t>
            </a:fld>
            <a:endParaRPr lang="en-US"/>
          </a:p>
        </p:txBody>
      </p:sp>
    </p:spTree>
    <p:extLst>
      <p:ext uri="{BB962C8B-B14F-4D97-AF65-F5344CB8AC3E}">
        <p14:creationId xmlns:p14="http://schemas.microsoft.com/office/powerpoint/2010/main" val="1710145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7FC71-9D89-684F-A918-ABD76BA12603}"/>
              </a:ext>
            </a:extLst>
          </p:cNvPr>
          <p:cNvSpPr>
            <a:spLocks noGrp="1"/>
          </p:cNvSpPr>
          <p:nvPr>
            <p:ph type="ctrTitle"/>
          </p:nvPr>
        </p:nvSpPr>
        <p:spPr>
          <a:xfrm>
            <a:off x="711200" y="741680"/>
            <a:ext cx="10642600" cy="3255644"/>
          </a:xfrm>
        </p:spPr>
        <p:txBody>
          <a:bodyPr anchor="t">
            <a:noAutofit/>
          </a:bodyPr>
          <a:lstStyle>
            <a:lvl1pPr algn="l">
              <a:defRPr sz="8000"/>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BCCC501F-0312-2344-BCEC-AA562CB821EA}"/>
              </a:ext>
            </a:extLst>
          </p:cNvPr>
          <p:cNvSpPr>
            <a:spLocks noGrp="1"/>
          </p:cNvSpPr>
          <p:nvPr>
            <p:ph type="subTitle" idx="1"/>
          </p:nvPr>
        </p:nvSpPr>
        <p:spPr>
          <a:xfrm>
            <a:off x="1524000" y="4892674"/>
            <a:ext cx="9144000" cy="624206"/>
          </a:xfrm>
        </p:spPr>
        <p:txBody>
          <a:bodyPr>
            <a:noAutofit/>
          </a:bodyPr>
          <a:lstStyle>
            <a:lvl1pPr marL="0" indent="0" algn="r">
              <a:buNone/>
              <a:defRPr sz="4800" b="1" i="0">
                <a:solidFill>
                  <a:srgbClr val="FF23AA"/>
                </a:solidFill>
                <a:latin typeface="Helvetica"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2D346CBF-EFD4-D248-A2DA-56B201A5577A}"/>
              </a:ext>
            </a:extLst>
          </p:cNvPr>
          <p:cNvSpPr>
            <a:spLocks noGrp="1"/>
          </p:cNvSpPr>
          <p:nvPr>
            <p:ph type="dt" sz="half" idx="10"/>
          </p:nvPr>
        </p:nvSpPr>
        <p:spPr/>
        <p:txBody>
          <a:bodyPr/>
          <a:lstStyle/>
          <a:p>
            <a:fld id="{8D6D4236-8A9A-C840-A4D5-409E58D1E0F1}" type="datetimeFigureOut">
              <a:rPr lang="en-US" smtClean="0"/>
              <a:t>2/22/22</a:t>
            </a:fld>
            <a:endParaRPr lang="en-US"/>
          </a:p>
        </p:txBody>
      </p:sp>
      <p:sp>
        <p:nvSpPr>
          <p:cNvPr id="5" name="Footer Placeholder 4">
            <a:extLst>
              <a:ext uri="{FF2B5EF4-FFF2-40B4-BE49-F238E27FC236}">
                <a16:creationId xmlns:a16="http://schemas.microsoft.com/office/drawing/2014/main" id="{9EDE2645-1946-E149-BB16-03859141D6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1D062C-FC4B-4F4A-B56D-9C4588E83F5C}"/>
              </a:ext>
            </a:extLst>
          </p:cNvPr>
          <p:cNvSpPr>
            <a:spLocks noGrp="1"/>
          </p:cNvSpPr>
          <p:nvPr>
            <p:ph type="sldNum" sz="quarter" idx="12"/>
          </p:nvPr>
        </p:nvSpPr>
        <p:spPr/>
        <p:txBody>
          <a:bodyPr/>
          <a:lstStyle/>
          <a:p>
            <a:fld id="{603FAEFB-B794-1B49-888E-3B5EAB51847D}" type="slidenum">
              <a:rPr lang="en-US" smtClean="0"/>
              <a:t>‹#›</a:t>
            </a:fld>
            <a:endParaRPr lang="en-US"/>
          </a:p>
        </p:txBody>
      </p:sp>
    </p:spTree>
    <p:extLst>
      <p:ext uri="{BB962C8B-B14F-4D97-AF65-F5344CB8AC3E}">
        <p14:creationId xmlns:p14="http://schemas.microsoft.com/office/powerpoint/2010/main" val="771570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98E9D-CA40-3940-81D9-27E985D0933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B08AB28-E799-C14A-8813-3FF4577780F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E008597-326C-C840-B165-51C851EE79BD}"/>
              </a:ext>
            </a:extLst>
          </p:cNvPr>
          <p:cNvSpPr>
            <a:spLocks noGrp="1"/>
          </p:cNvSpPr>
          <p:nvPr>
            <p:ph type="dt" sz="half" idx="10"/>
          </p:nvPr>
        </p:nvSpPr>
        <p:spPr/>
        <p:txBody>
          <a:bodyPr/>
          <a:lstStyle/>
          <a:p>
            <a:fld id="{8D6D4236-8A9A-C840-A4D5-409E58D1E0F1}" type="datetimeFigureOut">
              <a:rPr lang="en-US" smtClean="0"/>
              <a:t>2/22/22</a:t>
            </a:fld>
            <a:endParaRPr lang="en-US"/>
          </a:p>
        </p:txBody>
      </p:sp>
      <p:sp>
        <p:nvSpPr>
          <p:cNvPr id="5" name="Footer Placeholder 4">
            <a:extLst>
              <a:ext uri="{FF2B5EF4-FFF2-40B4-BE49-F238E27FC236}">
                <a16:creationId xmlns:a16="http://schemas.microsoft.com/office/drawing/2014/main" id="{DEC91FBE-2298-3345-ADC9-A9BFB7608C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76574D-B4B0-2A4C-94D0-35EABD15C633}"/>
              </a:ext>
            </a:extLst>
          </p:cNvPr>
          <p:cNvSpPr>
            <a:spLocks noGrp="1"/>
          </p:cNvSpPr>
          <p:nvPr>
            <p:ph type="sldNum" sz="quarter" idx="12"/>
          </p:nvPr>
        </p:nvSpPr>
        <p:spPr/>
        <p:txBody>
          <a:bodyPr/>
          <a:lstStyle/>
          <a:p>
            <a:fld id="{603FAEFB-B794-1B49-888E-3B5EAB51847D}" type="slidenum">
              <a:rPr lang="en-US" smtClean="0"/>
              <a:t>‹#›</a:t>
            </a:fld>
            <a:endParaRPr lang="en-US"/>
          </a:p>
        </p:txBody>
      </p:sp>
    </p:spTree>
    <p:extLst>
      <p:ext uri="{BB962C8B-B14F-4D97-AF65-F5344CB8AC3E}">
        <p14:creationId xmlns:p14="http://schemas.microsoft.com/office/powerpoint/2010/main" val="2400733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A79A90-7687-5143-ABF3-B815715EC67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C2B2F56-FD68-AF4A-9BC7-37748A2B167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865B9D2-A25F-5244-9EB6-3E5E2C77392B}"/>
              </a:ext>
            </a:extLst>
          </p:cNvPr>
          <p:cNvSpPr>
            <a:spLocks noGrp="1"/>
          </p:cNvSpPr>
          <p:nvPr>
            <p:ph type="dt" sz="half" idx="10"/>
          </p:nvPr>
        </p:nvSpPr>
        <p:spPr/>
        <p:txBody>
          <a:bodyPr/>
          <a:lstStyle/>
          <a:p>
            <a:fld id="{8D6D4236-8A9A-C840-A4D5-409E58D1E0F1}" type="datetimeFigureOut">
              <a:rPr lang="en-US" smtClean="0"/>
              <a:t>2/22/22</a:t>
            </a:fld>
            <a:endParaRPr lang="en-US"/>
          </a:p>
        </p:txBody>
      </p:sp>
      <p:sp>
        <p:nvSpPr>
          <p:cNvPr id="5" name="Footer Placeholder 4">
            <a:extLst>
              <a:ext uri="{FF2B5EF4-FFF2-40B4-BE49-F238E27FC236}">
                <a16:creationId xmlns:a16="http://schemas.microsoft.com/office/drawing/2014/main" id="{66B75EDD-200E-1443-94B2-2A66390348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72EF07-108D-584B-B13C-5471F0EAD0F5}"/>
              </a:ext>
            </a:extLst>
          </p:cNvPr>
          <p:cNvSpPr>
            <a:spLocks noGrp="1"/>
          </p:cNvSpPr>
          <p:nvPr>
            <p:ph type="sldNum" sz="quarter" idx="12"/>
          </p:nvPr>
        </p:nvSpPr>
        <p:spPr/>
        <p:txBody>
          <a:bodyPr/>
          <a:lstStyle/>
          <a:p>
            <a:fld id="{603FAEFB-B794-1B49-888E-3B5EAB51847D}" type="slidenum">
              <a:rPr lang="en-US" smtClean="0"/>
              <a:t>‹#›</a:t>
            </a:fld>
            <a:endParaRPr lang="en-US"/>
          </a:p>
        </p:txBody>
      </p:sp>
    </p:spTree>
    <p:extLst>
      <p:ext uri="{BB962C8B-B14F-4D97-AF65-F5344CB8AC3E}">
        <p14:creationId xmlns:p14="http://schemas.microsoft.com/office/powerpoint/2010/main" val="3817230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C2439-F4AD-0844-8EAF-306F6C8111E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7FF7688-E829-1F48-89BF-65FE9F6F6DB6}"/>
              </a:ext>
            </a:extLst>
          </p:cNvPr>
          <p:cNvSpPr>
            <a:spLocks noGrp="1"/>
          </p:cNvSpPr>
          <p:nvPr>
            <p:ph idx="1"/>
          </p:nvPr>
        </p:nvSpPr>
        <p:spPr/>
        <p:txBody>
          <a:bodyPr/>
          <a:lstStyle>
            <a:lvl1pPr>
              <a:defRPr sz="3600"/>
            </a:lvl1pPr>
            <a:lvl2pPr marL="685800" indent="-228600">
              <a:buFont typeface="System Font Regular"/>
              <a:buChar char="–"/>
              <a:defRPr sz="3000"/>
            </a:lvl2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72418FB9-1D84-AB48-8225-D620A515CB29}"/>
              </a:ext>
            </a:extLst>
          </p:cNvPr>
          <p:cNvSpPr>
            <a:spLocks noGrp="1"/>
          </p:cNvSpPr>
          <p:nvPr>
            <p:ph type="dt" sz="half" idx="10"/>
          </p:nvPr>
        </p:nvSpPr>
        <p:spPr/>
        <p:txBody>
          <a:bodyPr/>
          <a:lstStyle/>
          <a:p>
            <a:fld id="{8D6D4236-8A9A-C840-A4D5-409E58D1E0F1}" type="datetimeFigureOut">
              <a:rPr lang="en-US" smtClean="0"/>
              <a:t>2/22/22</a:t>
            </a:fld>
            <a:endParaRPr lang="en-US"/>
          </a:p>
        </p:txBody>
      </p:sp>
      <p:sp>
        <p:nvSpPr>
          <p:cNvPr id="5" name="Footer Placeholder 4">
            <a:extLst>
              <a:ext uri="{FF2B5EF4-FFF2-40B4-BE49-F238E27FC236}">
                <a16:creationId xmlns:a16="http://schemas.microsoft.com/office/drawing/2014/main" id="{62E51661-0CB4-2445-8DC3-D4B0B7673C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56B294-F2E2-9747-A21F-6133C853FD62}"/>
              </a:ext>
            </a:extLst>
          </p:cNvPr>
          <p:cNvSpPr>
            <a:spLocks noGrp="1"/>
          </p:cNvSpPr>
          <p:nvPr>
            <p:ph type="sldNum" sz="quarter" idx="12"/>
          </p:nvPr>
        </p:nvSpPr>
        <p:spPr/>
        <p:txBody>
          <a:bodyPr/>
          <a:lstStyle/>
          <a:p>
            <a:fld id="{603FAEFB-B794-1B49-888E-3B5EAB51847D}" type="slidenum">
              <a:rPr lang="en-US" smtClean="0"/>
              <a:t>‹#›</a:t>
            </a:fld>
            <a:endParaRPr lang="en-US"/>
          </a:p>
        </p:txBody>
      </p:sp>
    </p:spTree>
    <p:extLst>
      <p:ext uri="{BB962C8B-B14F-4D97-AF65-F5344CB8AC3E}">
        <p14:creationId xmlns:p14="http://schemas.microsoft.com/office/powerpoint/2010/main" val="4180231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6AA88-D68E-784D-B1A8-013418DD83F5}"/>
              </a:ext>
            </a:extLst>
          </p:cNvPr>
          <p:cNvSpPr>
            <a:spLocks noGrp="1"/>
          </p:cNvSpPr>
          <p:nvPr>
            <p:ph type="title"/>
          </p:nvPr>
        </p:nvSpPr>
        <p:spPr>
          <a:xfrm>
            <a:off x="831850" y="1709738"/>
            <a:ext cx="10515600" cy="2852737"/>
          </a:xfrm>
        </p:spPr>
        <p:txBody>
          <a:bodyPr anchor="ctr"/>
          <a:lstStyle>
            <a:lvl1pPr algn="ctr">
              <a:defRPr sz="6000"/>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95B2C23E-340C-AD4B-9B17-F39E82448E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0CA8AA7-C133-9B46-97D5-3B423A98748F}"/>
              </a:ext>
            </a:extLst>
          </p:cNvPr>
          <p:cNvSpPr>
            <a:spLocks noGrp="1"/>
          </p:cNvSpPr>
          <p:nvPr>
            <p:ph type="dt" sz="half" idx="10"/>
          </p:nvPr>
        </p:nvSpPr>
        <p:spPr/>
        <p:txBody>
          <a:bodyPr/>
          <a:lstStyle/>
          <a:p>
            <a:fld id="{8D6D4236-8A9A-C840-A4D5-409E58D1E0F1}" type="datetimeFigureOut">
              <a:rPr lang="en-US" smtClean="0"/>
              <a:t>2/22/22</a:t>
            </a:fld>
            <a:endParaRPr lang="en-US"/>
          </a:p>
        </p:txBody>
      </p:sp>
      <p:sp>
        <p:nvSpPr>
          <p:cNvPr id="5" name="Footer Placeholder 4">
            <a:extLst>
              <a:ext uri="{FF2B5EF4-FFF2-40B4-BE49-F238E27FC236}">
                <a16:creationId xmlns:a16="http://schemas.microsoft.com/office/drawing/2014/main" id="{D09FE90E-D22F-2341-8202-8C54099546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D02142-417F-1342-B30A-3E137A700DC1}"/>
              </a:ext>
            </a:extLst>
          </p:cNvPr>
          <p:cNvSpPr>
            <a:spLocks noGrp="1"/>
          </p:cNvSpPr>
          <p:nvPr>
            <p:ph type="sldNum" sz="quarter" idx="12"/>
          </p:nvPr>
        </p:nvSpPr>
        <p:spPr/>
        <p:txBody>
          <a:bodyPr/>
          <a:lstStyle/>
          <a:p>
            <a:fld id="{603FAEFB-B794-1B49-888E-3B5EAB51847D}" type="slidenum">
              <a:rPr lang="en-US" smtClean="0"/>
              <a:t>‹#›</a:t>
            </a:fld>
            <a:endParaRPr lang="en-US"/>
          </a:p>
        </p:txBody>
      </p:sp>
    </p:spTree>
    <p:extLst>
      <p:ext uri="{BB962C8B-B14F-4D97-AF65-F5344CB8AC3E}">
        <p14:creationId xmlns:p14="http://schemas.microsoft.com/office/powerpoint/2010/main" val="1296355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A54AB-605B-FC4D-9624-603831428BE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7530DAB-F794-674B-88CD-DB557351EE2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CF2FDC3-9509-214B-92F2-3C367C93E15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7F320FFC-56C2-2447-A1E8-D1A009BFAB53}"/>
              </a:ext>
            </a:extLst>
          </p:cNvPr>
          <p:cNvSpPr>
            <a:spLocks noGrp="1"/>
          </p:cNvSpPr>
          <p:nvPr>
            <p:ph type="dt" sz="half" idx="10"/>
          </p:nvPr>
        </p:nvSpPr>
        <p:spPr/>
        <p:txBody>
          <a:bodyPr/>
          <a:lstStyle/>
          <a:p>
            <a:fld id="{8D6D4236-8A9A-C840-A4D5-409E58D1E0F1}" type="datetimeFigureOut">
              <a:rPr lang="en-US" smtClean="0"/>
              <a:t>2/22/22</a:t>
            </a:fld>
            <a:endParaRPr lang="en-US"/>
          </a:p>
        </p:txBody>
      </p:sp>
      <p:sp>
        <p:nvSpPr>
          <p:cNvPr id="6" name="Footer Placeholder 5">
            <a:extLst>
              <a:ext uri="{FF2B5EF4-FFF2-40B4-BE49-F238E27FC236}">
                <a16:creationId xmlns:a16="http://schemas.microsoft.com/office/drawing/2014/main" id="{DD40C9C8-3F62-D84A-9334-2375231AF9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26EAD3-9CF2-144B-B404-78F42CC9CBE7}"/>
              </a:ext>
            </a:extLst>
          </p:cNvPr>
          <p:cNvSpPr>
            <a:spLocks noGrp="1"/>
          </p:cNvSpPr>
          <p:nvPr>
            <p:ph type="sldNum" sz="quarter" idx="12"/>
          </p:nvPr>
        </p:nvSpPr>
        <p:spPr/>
        <p:txBody>
          <a:bodyPr/>
          <a:lstStyle/>
          <a:p>
            <a:fld id="{603FAEFB-B794-1B49-888E-3B5EAB51847D}" type="slidenum">
              <a:rPr lang="en-US" smtClean="0"/>
              <a:t>‹#›</a:t>
            </a:fld>
            <a:endParaRPr lang="en-US"/>
          </a:p>
        </p:txBody>
      </p:sp>
    </p:spTree>
    <p:extLst>
      <p:ext uri="{BB962C8B-B14F-4D97-AF65-F5344CB8AC3E}">
        <p14:creationId xmlns:p14="http://schemas.microsoft.com/office/powerpoint/2010/main" val="4150957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B488A-8C68-C947-8439-A49692080F3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BA781EF-08E2-5A44-8274-923F196A2F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7678DFE-9A27-F548-8BE2-2C13A2A8F36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7FA21F3-8DC1-3044-ACD3-432F586B67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77C9CFD-FED7-0342-AB80-E85480D4099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DDB1F994-6063-1E40-8085-059B9FC130BE}"/>
              </a:ext>
            </a:extLst>
          </p:cNvPr>
          <p:cNvSpPr>
            <a:spLocks noGrp="1"/>
          </p:cNvSpPr>
          <p:nvPr>
            <p:ph type="dt" sz="half" idx="10"/>
          </p:nvPr>
        </p:nvSpPr>
        <p:spPr/>
        <p:txBody>
          <a:bodyPr/>
          <a:lstStyle/>
          <a:p>
            <a:fld id="{8D6D4236-8A9A-C840-A4D5-409E58D1E0F1}" type="datetimeFigureOut">
              <a:rPr lang="en-US" smtClean="0"/>
              <a:t>2/22/22</a:t>
            </a:fld>
            <a:endParaRPr lang="en-US"/>
          </a:p>
        </p:txBody>
      </p:sp>
      <p:sp>
        <p:nvSpPr>
          <p:cNvPr id="8" name="Footer Placeholder 7">
            <a:extLst>
              <a:ext uri="{FF2B5EF4-FFF2-40B4-BE49-F238E27FC236}">
                <a16:creationId xmlns:a16="http://schemas.microsoft.com/office/drawing/2014/main" id="{E0CCEA2A-2760-154E-BD1D-90B4A17FB8F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574208-7D6C-C347-9FA0-A1E4530F6594}"/>
              </a:ext>
            </a:extLst>
          </p:cNvPr>
          <p:cNvSpPr>
            <a:spLocks noGrp="1"/>
          </p:cNvSpPr>
          <p:nvPr>
            <p:ph type="sldNum" sz="quarter" idx="12"/>
          </p:nvPr>
        </p:nvSpPr>
        <p:spPr/>
        <p:txBody>
          <a:bodyPr/>
          <a:lstStyle/>
          <a:p>
            <a:fld id="{603FAEFB-B794-1B49-888E-3B5EAB51847D}" type="slidenum">
              <a:rPr lang="en-US" smtClean="0"/>
              <a:t>‹#›</a:t>
            </a:fld>
            <a:endParaRPr lang="en-US"/>
          </a:p>
        </p:txBody>
      </p:sp>
    </p:spTree>
    <p:extLst>
      <p:ext uri="{BB962C8B-B14F-4D97-AF65-F5344CB8AC3E}">
        <p14:creationId xmlns:p14="http://schemas.microsoft.com/office/powerpoint/2010/main" val="1719855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3227C-23A0-B34B-ACC5-4A3CA30286D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88A34B1-3747-CB48-BFB5-14D379254AE3}"/>
              </a:ext>
            </a:extLst>
          </p:cNvPr>
          <p:cNvSpPr>
            <a:spLocks noGrp="1"/>
          </p:cNvSpPr>
          <p:nvPr>
            <p:ph type="dt" sz="half" idx="10"/>
          </p:nvPr>
        </p:nvSpPr>
        <p:spPr/>
        <p:txBody>
          <a:bodyPr/>
          <a:lstStyle/>
          <a:p>
            <a:fld id="{8D6D4236-8A9A-C840-A4D5-409E58D1E0F1}" type="datetimeFigureOut">
              <a:rPr lang="en-US" smtClean="0"/>
              <a:t>2/22/22</a:t>
            </a:fld>
            <a:endParaRPr lang="en-US"/>
          </a:p>
        </p:txBody>
      </p:sp>
      <p:sp>
        <p:nvSpPr>
          <p:cNvPr id="4" name="Footer Placeholder 3">
            <a:extLst>
              <a:ext uri="{FF2B5EF4-FFF2-40B4-BE49-F238E27FC236}">
                <a16:creationId xmlns:a16="http://schemas.microsoft.com/office/drawing/2014/main" id="{E26D8C9F-48D2-D643-B3A5-4379FD38B2B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561CB7B-E883-7543-A3D2-30585B9381DA}"/>
              </a:ext>
            </a:extLst>
          </p:cNvPr>
          <p:cNvSpPr>
            <a:spLocks noGrp="1"/>
          </p:cNvSpPr>
          <p:nvPr>
            <p:ph type="sldNum" sz="quarter" idx="12"/>
          </p:nvPr>
        </p:nvSpPr>
        <p:spPr/>
        <p:txBody>
          <a:bodyPr/>
          <a:lstStyle/>
          <a:p>
            <a:fld id="{603FAEFB-B794-1B49-888E-3B5EAB51847D}" type="slidenum">
              <a:rPr lang="en-US" smtClean="0"/>
              <a:t>‹#›</a:t>
            </a:fld>
            <a:endParaRPr lang="en-US"/>
          </a:p>
        </p:txBody>
      </p:sp>
    </p:spTree>
    <p:extLst>
      <p:ext uri="{BB962C8B-B14F-4D97-AF65-F5344CB8AC3E}">
        <p14:creationId xmlns:p14="http://schemas.microsoft.com/office/powerpoint/2010/main" val="151274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E0270B-ADDE-7942-AF12-86AEBCD9DC8B}"/>
              </a:ext>
            </a:extLst>
          </p:cNvPr>
          <p:cNvSpPr>
            <a:spLocks noGrp="1"/>
          </p:cNvSpPr>
          <p:nvPr>
            <p:ph type="dt" sz="half" idx="10"/>
          </p:nvPr>
        </p:nvSpPr>
        <p:spPr/>
        <p:txBody>
          <a:bodyPr/>
          <a:lstStyle/>
          <a:p>
            <a:fld id="{8D6D4236-8A9A-C840-A4D5-409E58D1E0F1}" type="datetimeFigureOut">
              <a:rPr lang="en-US" smtClean="0"/>
              <a:t>2/22/22</a:t>
            </a:fld>
            <a:endParaRPr lang="en-US"/>
          </a:p>
        </p:txBody>
      </p:sp>
      <p:sp>
        <p:nvSpPr>
          <p:cNvPr id="3" name="Footer Placeholder 2">
            <a:extLst>
              <a:ext uri="{FF2B5EF4-FFF2-40B4-BE49-F238E27FC236}">
                <a16:creationId xmlns:a16="http://schemas.microsoft.com/office/drawing/2014/main" id="{C94804A2-AD9D-B84C-98E2-CDB5072161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646C41-1E47-254F-8BA6-590404E5ED0C}"/>
              </a:ext>
            </a:extLst>
          </p:cNvPr>
          <p:cNvSpPr>
            <a:spLocks noGrp="1"/>
          </p:cNvSpPr>
          <p:nvPr>
            <p:ph type="sldNum" sz="quarter" idx="12"/>
          </p:nvPr>
        </p:nvSpPr>
        <p:spPr/>
        <p:txBody>
          <a:bodyPr/>
          <a:lstStyle/>
          <a:p>
            <a:fld id="{603FAEFB-B794-1B49-888E-3B5EAB51847D}" type="slidenum">
              <a:rPr lang="en-US" smtClean="0"/>
              <a:t>‹#›</a:t>
            </a:fld>
            <a:endParaRPr lang="en-US"/>
          </a:p>
        </p:txBody>
      </p:sp>
    </p:spTree>
    <p:extLst>
      <p:ext uri="{BB962C8B-B14F-4D97-AF65-F5344CB8AC3E}">
        <p14:creationId xmlns:p14="http://schemas.microsoft.com/office/powerpoint/2010/main" val="2573833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08E9D-7FC1-594B-B4CE-DE06A471406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233A7EF-82C2-784A-8F3A-02556A22CD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C300930-451C-654F-B102-7041ABB0CB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1F2D539-C19B-C34C-A7BC-606F5B2F4AB0}"/>
              </a:ext>
            </a:extLst>
          </p:cNvPr>
          <p:cNvSpPr>
            <a:spLocks noGrp="1"/>
          </p:cNvSpPr>
          <p:nvPr>
            <p:ph type="dt" sz="half" idx="10"/>
          </p:nvPr>
        </p:nvSpPr>
        <p:spPr/>
        <p:txBody>
          <a:bodyPr/>
          <a:lstStyle/>
          <a:p>
            <a:fld id="{8D6D4236-8A9A-C840-A4D5-409E58D1E0F1}" type="datetimeFigureOut">
              <a:rPr lang="en-US" smtClean="0"/>
              <a:t>2/22/22</a:t>
            </a:fld>
            <a:endParaRPr lang="en-US"/>
          </a:p>
        </p:txBody>
      </p:sp>
      <p:sp>
        <p:nvSpPr>
          <p:cNvPr id="6" name="Footer Placeholder 5">
            <a:extLst>
              <a:ext uri="{FF2B5EF4-FFF2-40B4-BE49-F238E27FC236}">
                <a16:creationId xmlns:a16="http://schemas.microsoft.com/office/drawing/2014/main" id="{7F9496A3-9FC9-9843-AA04-2BC5072570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585767-01EF-A940-B95D-13F4B9AA45C6}"/>
              </a:ext>
            </a:extLst>
          </p:cNvPr>
          <p:cNvSpPr>
            <a:spLocks noGrp="1"/>
          </p:cNvSpPr>
          <p:nvPr>
            <p:ph type="sldNum" sz="quarter" idx="12"/>
          </p:nvPr>
        </p:nvSpPr>
        <p:spPr/>
        <p:txBody>
          <a:bodyPr/>
          <a:lstStyle/>
          <a:p>
            <a:fld id="{603FAEFB-B794-1B49-888E-3B5EAB51847D}" type="slidenum">
              <a:rPr lang="en-US" smtClean="0"/>
              <a:t>‹#›</a:t>
            </a:fld>
            <a:endParaRPr lang="en-US"/>
          </a:p>
        </p:txBody>
      </p:sp>
    </p:spTree>
    <p:extLst>
      <p:ext uri="{BB962C8B-B14F-4D97-AF65-F5344CB8AC3E}">
        <p14:creationId xmlns:p14="http://schemas.microsoft.com/office/powerpoint/2010/main" val="2326825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7E5D-0FB9-9A45-B0E8-6FE29B0FE99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FEB3B28-5D71-8D42-A70C-5496E87997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05FE75-8DAB-154C-9642-3F116A4835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6C3422C-7352-C543-BF3A-324AF1893DE0}"/>
              </a:ext>
            </a:extLst>
          </p:cNvPr>
          <p:cNvSpPr>
            <a:spLocks noGrp="1"/>
          </p:cNvSpPr>
          <p:nvPr>
            <p:ph type="dt" sz="half" idx="10"/>
          </p:nvPr>
        </p:nvSpPr>
        <p:spPr/>
        <p:txBody>
          <a:bodyPr/>
          <a:lstStyle/>
          <a:p>
            <a:fld id="{8D6D4236-8A9A-C840-A4D5-409E58D1E0F1}" type="datetimeFigureOut">
              <a:rPr lang="en-US" smtClean="0"/>
              <a:t>2/22/22</a:t>
            </a:fld>
            <a:endParaRPr lang="en-US"/>
          </a:p>
        </p:txBody>
      </p:sp>
      <p:sp>
        <p:nvSpPr>
          <p:cNvPr id="6" name="Footer Placeholder 5">
            <a:extLst>
              <a:ext uri="{FF2B5EF4-FFF2-40B4-BE49-F238E27FC236}">
                <a16:creationId xmlns:a16="http://schemas.microsoft.com/office/drawing/2014/main" id="{214F41E1-A01F-8D45-89C3-7E3BF0F2B3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66F61C-10DB-644E-A88C-0B9FACD5EEA0}"/>
              </a:ext>
            </a:extLst>
          </p:cNvPr>
          <p:cNvSpPr>
            <a:spLocks noGrp="1"/>
          </p:cNvSpPr>
          <p:nvPr>
            <p:ph type="sldNum" sz="quarter" idx="12"/>
          </p:nvPr>
        </p:nvSpPr>
        <p:spPr/>
        <p:txBody>
          <a:bodyPr/>
          <a:lstStyle/>
          <a:p>
            <a:fld id="{603FAEFB-B794-1B49-888E-3B5EAB51847D}" type="slidenum">
              <a:rPr lang="en-US" smtClean="0"/>
              <a:t>‹#›</a:t>
            </a:fld>
            <a:endParaRPr lang="en-US"/>
          </a:p>
        </p:txBody>
      </p:sp>
    </p:spTree>
    <p:extLst>
      <p:ext uri="{BB962C8B-B14F-4D97-AF65-F5344CB8AC3E}">
        <p14:creationId xmlns:p14="http://schemas.microsoft.com/office/powerpoint/2010/main" val="401860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A07392-D16D-BD4D-B726-8BFD7FD0CE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0AF3274-F3D8-5547-8F66-74E3426DFC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E5E55045-5C28-4943-A2C1-2F15086CA5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6D4236-8A9A-C840-A4D5-409E58D1E0F1}" type="datetimeFigureOut">
              <a:rPr lang="en-US" smtClean="0"/>
              <a:t>2/22/22</a:t>
            </a:fld>
            <a:endParaRPr lang="en-US"/>
          </a:p>
        </p:txBody>
      </p:sp>
      <p:sp>
        <p:nvSpPr>
          <p:cNvPr id="5" name="Footer Placeholder 4">
            <a:extLst>
              <a:ext uri="{FF2B5EF4-FFF2-40B4-BE49-F238E27FC236}">
                <a16:creationId xmlns:a16="http://schemas.microsoft.com/office/drawing/2014/main" id="{188FA10F-1E44-3E43-B6A3-8D54502D94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005393A-2620-EB4C-A30B-DC9528D14F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3FAEFB-B794-1B49-888E-3B5EAB51847D}" type="slidenum">
              <a:rPr lang="en-US" smtClean="0"/>
              <a:t>‹#›</a:t>
            </a:fld>
            <a:endParaRPr lang="en-US"/>
          </a:p>
        </p:txBody>
      </p:sp>
    </p:spTree>
    <p:extLst>
      <p:ext uri="{BB962C8B-B14F-4D97-AF65-F5344CB8AC3E}">
        <p14:creationId xmlns:p14="http://schemas.microsoft.com/office/powerpoint/2010/main" val="3102553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lnSpc>
          <a:spcPct val="90000"/>
        </a:lnSpc>
        <a:spcBef>
          <a:spcPct val="0"/>
        </a:spcBef>
        <a:buNone/>
        <a:defRPr sz="4400" b="1" i="0" kern="1200" cap="all" baseline="0">
          <a:solidFill>
            <a:srgbClr val="FF23AA"/>
          </a:solidFill>
          <a:latin typeface="Futura" panose="020B0602020204020303" pitchFamily="34" charset="-79"/>
          <a:ea typeface="+mj-ea"/>
          <a:cs typeface="Futura" panose="020B0602020204020303" pitchFamily="34" charset="-79"/>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b="0" i="0" kern="1200">
          <a:solidFill>
            <a:schemeClr val="tx1"/>
          </a:solidFill>
          <a:latin typeface="Helvetica Light" panose="020B04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Helvetica Light" panose="020B04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Helvetica Light" panose="020B04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Helvetica Light" panose="020B04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Helvetica Light" panose="020B04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LEurg3JaP2o"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LEurg3JaP2o"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box4SFtGvA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youtube.com/watch?v=SRWiqjgOyX0"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doi.org/10.1177/109579601989331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indoor, tiled, colorful, tile&#10;&#10;Description automatically generated">
            <a:extLst>
              <a:ext uri="{FF2B5EF4-FFF2-40B4-BE49-F238E27FC236}">
                <a16:creationId xmlns:a16="http://schemas.microsoft.com/office/drawing/2014/main" id="{F2749829-F3A1-B847-8A2C-72B678851A98}"/>
              </a:ext>
            </a:extLst>
          </p:cNvPr>
          <p:cNvPicPr>
            <a:picLocks noChangeAspect="1"/>
          </p:cNvPicPr>
          <p:nvPr/>
        </p:nvPicPr>
        <p:blipFill rotWithShape="1">
          <a:blip r:embed="rId2">
            <a:alphaModFix amt="35000"/>
            <a:extLst>
              <a:ext uri="{BEBA8EAE-BF5A-486C-A8C5-ECC9F3942E4B}">
                <a14:imgProps xmlns:a14="http://schemas.microsoft.com/office/drawing/2010/main">
                  <a14:imgLayer r:embed="rId3">
                    <a14:imgEffect>
                      <a14:sharpenSoften amount="-50000"/>
                    </a14:imgEffect>
                    <a14:imgEffect>
                      <a14:saturation sat="66000"/>
                    </a14:imgEffect>
                    <a14:imgEffect>
                      <a14:brightnessContrast bright="20000" contrast="40000"/>
                    </a14:imgEffect>
                  </a14:imgLayer>
                </a14:imgProps>
              </a:ext>
            </a:extLst>
          </a:blip>
          <a:srcRect l="-104" t="10277" r="104" b="14722"/>
          <a:stretch/>
        </p:blipFill>
        <p:spPr>
          <a:xfrm>
            <a:off x="0" y="0"/>
            <a:ext cx="12192000" cy="6858000"/>
          </a:xfrm>
          <a:prstGeom prst="rect">
            <a:avLst/>
          </a:prstGeom>
        </p:spPr>
      </p:pic>
      <p:sp>
        <p:nvSpPr>
          <p:cNvPr id="2" name="Title 1">
            <a:extLst>
              <a:ext uri="{FF2B5EF4-FFF2-40B4-BE49-F238E27FC236}">
                <a16:creationId xmlns:a16="http://schemas.microsoft.com/office/drawing/2014/main" id="{65287617-B5A1-5849-898E-1DBD1C47883D}"/>
              </a:ext>
            </a:extLst>
          </p:cNvPr>
          <p:cNvSpPr>
            <a:spLocks noGrp="1"/>
          </p:cNvSpPr>
          <p:nvPr>
            <p:ph type="ctrTitle"/>
          </p:nvPr>
        </p:nvSpPr>
        <p:spPr/>
        <p:txBody>
          <a:bodyPr/>
          <a:lstStyle/>
          <a:p>
            <a:r>
              <a:rPr lang="en-US" dirty="0"/>
              <a:t>videogames</a:t>
            </a:r>
          </a:p>
        </p:txBody>
      </p:sp>
      <p:sp>
        <p:nvSpPr>
          <p:cNvPr id="5" name="Subtitle 4">
            <a:extLst>
              <a:ext uri="{FF2B5EF4-FFF2-40B4-BE49-F238E27FC236}">
                <a16:creationId xmlns:a16="http://schemas.microsoft.com/office/drawing/2014/main" id="{B7BB2395-1746-E541-9BF5-CD09292AA362}"/>
              </a:ext>
            </a:extLst>
          </p:cNvPr>
          <p:cNvSpPr>
            <a:spLocks noGrp="1"/>
          </p:cNvSpPr>
          <p:nvPr>
            <p:ph type="subTitle" idx="1"/>
          </p:nvPr>
        </p:nvSpPr>
        <p:spPr/>
        <p:txBody>
          <a:bodyPr>
            <a:noAutofit/>
          </a:bodyPr>
          <a:lstStyle/>
          <a:p>
            <a:r>
              <a:rPr lang="en-US" dirty="0"/>
              <a:t>Digital Geographies</a:t>
            </a:r>
          </a:p>
        </p:txBody>
      </p:sp>
    </p:spTree>
    <p:extLst>
      <p:ext uri="{BB962C8B-B14F-4D97-AF65-F5344CB8AC3E}">
        <p14:creationId xmlns:p14="http://schemas.microsoft.com/office/powerpoint/2010/main" val="2517049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Everyday playing</a:t>
            </a:r>
          </a:p>
        </p:txBody>
      </p:sp>
      <p:sp>
        <p:nvSpPr>
          <p:cNvPr id="3" name="Content Placeholder 2"/>
          <p:cNvSpPr>
            <a:spLocks noGrp="1"/>
          </p:cNvSpPr>
          <p:nvPr>
            <p:ph idx="1"/>
          </p:nvPr>
        </p:nvSpPr>
        <p:spPr/>
        <p:txBody>
          <a:bodyPr>
            <a:normAutofit/>
          </a:bodyPr>
          <a:lstStyle/>
          <a:p>
            <a:r>
              <a:rPr lang="en-GB" dirty="0"/>
              <a:t>If we understand play as non-instrumental and/or a children’s activity we make it ‘other’ to conventional, adult, everyday activities.</a:t>
            </a:r>
          </a:p>
        </p:txBody>
      </p:sp>
    </p:spTree>
    <p:extLst>
      <p:ext uri="{BB962C8B-B14F-4D97-AF65-F5344CB8AC3E}">
        <p14:creationId xmlns:p14="http://schemas.microsoft.com/office/powerpoint/2010/main" val="2534188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Everyday playing</a:t>
            </a:r>
          </a:p>
        </p:txBody>
      </p:sp>
      <p:sp>
        <p:nvSpPr>
          <p:cNvPr id="3" name="Content Placeholder 2"/>
          <p:cNvSpPr>
            <a:spLocks noGrp="1"/>
          </p:cNvSpPr>
          <p:nvPr>
            <p:ph idx="1"/>
          </p:nvPr>
        </p:nvSpPr>
        <p:spPr/>
        <p:txBody>
          <a:bodyPr>
            <a:normAutofit/>
          </a:bodyPr>
          <a:lstStyle/>
          <a:p>
            <a:r>
              <a:rPr lang="en-GB" dirty="0"/>
              <a:t>If we make playfulness ‘other’ then we render it as a resistance to the ‘rational’ or ‘adult’ – reinforced by studies of play in supposedly adult domains, e.g. the street.</a:t>
            </a:r>
          </a:p>
        </p:txBody>
      </p:sp>
    </p:spTree>
    <p:extLst>
      <p:ext uri="{BB962C8B-B14F-4D97-AF65-F5344CB8AC3E}">
        <p14:creationId xmlns:p14="http://schemas.microsoft.com/office/powerpoint/2010/main" val="3184068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Everyday playing</a:t>
            </a:r>
          </a:p>
        </p:txBody>
      </p:sp>
      <p:sp>
        <p:nvSpPr>
          <p:cNvPr id="3" name="Content Placeholder 2"/>
          <p:cNvSpPr>
            <a:spLocks noGrp="1"/>
          </p:cNvSpPr>
          <p:nvPr>
            <p:ph idx="1"/>
          </p:nvPr>
        </p:nvSpPr>
        <p:spPr/>
        <p:txBody>
          <a:bodyPr>
            <a:normAutofit/>
          </a:bodyPr>
          <a:lstStyle/>
          <a:p>
            <a:r>
              <a:rPr lang="en-GB" dirty="0"/>
              <a:t>Playfulness can be considered as thinking the world otherwise – performing spaces in different/alternative ways</a:t>
            </a:r>
          </a:p>
        </p:txBody>
      </p:sp>
    </p:spTree>
    <p:extLst>
      <p:ext uri="{BB962C8B-B14F-4D97-AF65-F5344CB8AC3E}">
        <p14:creationId xmlns:p14="http://schemas.microsoft.com/office/powerpoint/2010/main" val="1196648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D92ED4-3A18-C44D-90F8-9EE4A62148D3}"/>
              </a:ext>
            </a:extLst>
          </p:cNvPr>
          <p:cNvSpPr>
            <a:spLocks noGrp="1"/>
          </p:cNvSpPr>
          <p:nvPr>
            <p:ph type="title"/>
          </p:nvPr>
        </p:nvSpPr>
        <p:spPr/>
        <p:txBody>
          <a:bodyPr/>
          <a:lstStyle/>
          <a:p>
            <a:r>
              <a:rPr lang="en-US" dirty="0"/>
              <a:t>The business of play</a:t>
            </a:r>
          </a:p>
        </p:txBody>
      </p:sp>
      <p:sp>
        <p:nvSpPr>
          <p:cNvPr id="5" name="Text Placeholder 4">
            <a:extLst>
              <a:ext uri="{FF2B5EF4-FFF2-40B4-BE49-F238E27FC236}">
                <a16:creationId xmlns:a16="http://schemas.microsoft.com/office/drawing/2014/main" id="{9749C4C5-925B-FB40-A457-E749414CBE4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258847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82FCA85-344D-B042-A6D1-3E12ADF07BCB}"/>
              </a:ext>
            </a:extLst>
          </p:cNvPr>
          <p:cNvSpPr>
            <a:spLocks noGrp="1"/>
          </p:cNvSpPr>
          <p:nvPr>
            <p:ph type="title"/>
          </p:nvPr>
        </p:nvSpPr>
        <p:spPr/>
        <p:txBody>
          <a:bodyPr/>
          <a:lstStyle/>
          <a:p>
            <a:r>
              <a:rPr lang="en-US" dirty="0"/>
              <a:t>video</a:t>
            </a:r>
          </a:p>
        </p:txBody>
      </p:sp>
      <p:sp>
        <p:nvSpPr>
          <p:cNvPr id="10" name="Content Placeholder 9">
            <a:extLst>
              <a:ext uri="{FF2B5EF4-FFF2-40B4-BE49-F238E27FC236}">
                <a16:creationId xmlns:a16="http://schemas.microsoft.com/office/drawing/2014/main" id="{CD4FA19B-F1CF-F945-97D6-3D12DF5C0523}"/>
              </a:ext>
            </a:extLst>
          </p:cNvPr>
          <p:cNvSpPr>
            <a:spLocks noGrp="1"/>
          </p:cNvSpPr>
          <p:nvPr>
            <p:ph idx="1"/>
          </p:nvPr>
        </p:nvSpPr>
        <p:spPr/>
        <p:txBody>
          <a:bodyPr/>
          <a:lstStyle/>
          <a:p>
            <a:r>
              <a:rPr lang="en-US" dirty="0"/>
              <a:t>Excerpt from:</a:t>
            </a:r>
          </a:p>
          <a:p>
            <a:r>
              <a:rPr lang="en-US" dirty="0">
                <a:hlinkClick r:id="rId2"/>
              </a:rPr>
              <a:t>https://www.youtube.com/watch?v=LEurg3JaP2o</a:t>
            </a:r>
            <a:r>
              <a:rPr lang="en-US" dirty="0"/>
              <a:t>  </a:t>
            </a:r>
          </a:p>
        </p:txBody>
      </p:sp>
    </p:spTree>
    <p:extLst>
      <p:ext uri="{BB962C8B-B14F-4D97-AF65-F5344CB8AC3E}">
        <p14:creationId xmlns:p14="http://schemas.microsoft.com/office/powerpoint/2010/main" val="873896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78AB3F94-F564-E845-B8E4-37CCF77C32A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39703" y="672703"/>
            <a:ext cx="5512594" cy="5512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0001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0" name="Picture 42" descr="Infographic: The Companies Making The Most From Video Games | Statista">
            <a:extLst>
              <a:ext uri="{FF2B5EF4-FFF2-40B4-BE49-F238E27FC236}">
                <a16:creationId xmlns:a16="http://schemas.microsoft.com/office/drawing/2014/main" id="{76AE5461-7BB3-E44E-8373-6D0F97E35DA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21315" y="739537"/>
            <a:ext cx="7549370" cy="5378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4109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5C9B7A-8641-204F-8237-4059E0603626}"/>
              </a:ext>
            </a:extLst>
          </p:cNvPr>
          <p:cNvSpPr>
            <a:spLocks noGrp="1"/>
          </p:cNvSpPr>
          <p:nvPr>
            <p:ph type="title"/>
          </p:nvPr>
        </p:nvSpPr>
        <p:spPr/>
        <p:txBody>
          <a:bodyPr/>
          <a:lstStyle/>
          <a:p>
            <a:r>
              <a:rPr lang="en-US" dirty="0"/>
              <a:t>Games work</a:t>
            </a:r>
          </a:p>
        </p:txBody>
      </p:sp>
      <p:sp>
        <p:nvSpPr>
          <p:cNvPr id="5" name="Text Placeholder 4">
            <a:extLst>
              <a:ext uri="{FF2B5EF4-FFF2-40B4-BE49-F238E27FC236}">
                <a16:creationId xmlns:a16="http://schemas.microsoft.com/office/drawing/2014/main" id="{D7A649E7-E617-7746-9E95-A4323B89679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50718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F212903-A8F6-E94D-B846-9AB55C5BE264}"/>
              </a:ext>
            </a:extLst>
          </p:cNvPr>
          <p:cNvSpPr>
            <a:spLocks noGrp="1"/>
          </p:cNvSpPr>
          <p:nvPr>
            <p:ph type="title"/>
          </p:nvPr>
        </p:nvSpPr>
        <p:spPr/>
        <p:txBody>
          <a:bodyPr/>
          <a:lstStyle/>
          <a:p>
            <a:r>
              <a:rPr lang="en-US" dirty="0"/>
              <a:t>video</a:t>
            </a:r>
          </a:p>
        </p:txBody>
      </p:sp>
      <p:sp>
        <p:nvSpPr>
          <p:cNvPr id="10" name="Content Placeholder 9">
            <a:extLst>
              <a:ext uri="{FF2B5EF4-FFF2-40B4-BE49-F238E27FC236}">
                <a16:creationId xmlns:a16="http://schemas.microsoft.com/office/drawing/2014/main" id="{EA4A85FF-41A4-0345-B806-E7CA0BC2CF55}"/>
              </a:ext>
            </a:extLst>
          </p:cNvPr>
          <p:cNvSpPr>
            <a:spLocks noGrp="1"/>
          </p:cNvSpPr>
          <p:nvPr>
            <p:ph idx="1"/>
          </p:nvPr>
        </p:nvSpPr>
        <p:spPr/>
        <p:txBody>
          <a:bodyPr/>
          <a:lstStyle/>
          <a:p>
            <a:r>
              <a:rPr lang="en-US" dirty="0"/>
              <a:t>Excerpt from</a:t>
            </a:r>
          </a:p>
          <a:p>
            <a:r>
              <a:rPr lang="en-US" dirty="0">
                <a:hlinkClick r:id="rId2"/>
              </a:rPr>
              <a:t>https://www.youtube.com/watch?v=LEurg3JaP2o</a:t>
            </a:r>
            <a:r>
              <a:rPr lang="en-US" dirty="0"/>
              <a:t> </a:t>
            </a:r>
          </a:p>
        </p:txBody>
      </p:sp>
    </p:spTree>
    <p:extLst>
      <p:ext uri="{BB962C8B-B14F-4D97-AF65-F5344CB8AC3E}">
        <p14:creationId xmlns:p14="http://schemas.microsoft.com/office/powerpoint/2010/main" val="2057899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CA4C4-57B3-DE40-928F-946798DC9A62}"/>
              </a:ext>
            </a:extLst>
          </p:cNvPr>
          <p:cNvSpPr>
            <a:spLocks noGrp="1"/>
          </p:cNvSpPr>
          <p:nvPr>
            <p:ph type="title"/>
          </p:nvPr>
        </p:nvSpPr>
        <p:spPr/>
        <p:txBody>
          <a:bodyPr/>
          <a:lstStyle/>
          <a:p>
            <a:r>
              <a:rPr lang="en-US" dirty="0"/>
              <a:t>workers</a:t>
            </a:r>
          </a:p>
        </p:txBody>
      </p:sp>
      <p:sp>
        <p:nvSpPr>
          <p:cNvPr id="3" name="Content Placeholder 2">
            <a:extLst>
              <a:ext uri="{FF2B5EF4-FFF2-40B4-BE49-F238E27FC236}">
                <a16:creationId xmlns:a16="http://schemas.microsoft.com/office/drawing/2014/main" id="{753614F0-BB8A-2640-AEB0-EAF7E8CA4458}"/>
              </a:ext>
            </a:extLst>
          </p:cNvPr>
          <p:cNvSpPr>
            <a:spLocks noGrp="1"/>
          </p:cNvSpPr>
          <p:nvPr>
            <p:ph idx="1"/>
          </p:nvPr>
        </p:nvSpPr>
        <p:spPr/>
        <p:txBody>
          <a:bodyPr/>
          <a:lstStyle/>
          <a:p>
            <a:r>
              <a:rPr lang="en-US" dirty="0"/>
              <a:t>“</a:t>
            </a:r>
            <a:r>
              <a:rPr lang="en-GB" dirty="0"/>
              <a:t>the videogames industry represents many larger trends that are taking place in contemporary capitalism across different countries. This includes shifts in production across national borders, divisions between digital and material work, and the blurring of boundaries between work and play</a:t>
            </a:r>
            <a:r>
              <a:rPr lang="en-US" dirty="0"/>
              <a:t>”</a:t>
            </a:r>
          </a:p>
          <a:p>
            <a:pPr algn="r"/>
            <a:r>
              <a:rPr lang="en-US" dirty="0"/>
              <a:t>(Woodcock, 2020: 51-2)</a:t>
            </a:r>
          </a:p>
        </p:txBody>
      </p:sp>
    </p:spTree>
    <p:extLst>
      <p:ext uri="{BB962C8B-B14F-4D97-AF65-F5344CB8AC3E}">
        <p14:creationId xmlns:p14="http://schemas.microsoft.com/office/powerpoint/2010/main" val="1166630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4A31D-F8EA-AA49-A346-72B4630F72F3}"/>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3DD8781A-DE5B-144D-B2EC-0D2C19B8FA8D}"/>
              </a:ext>
            </a:extLst>
          </p:cNvPr>
          <p:cNvSpPr>
            <a:spLocks noGrp="1"/>
          </p:cNvSpPr>
          <p:nvPr>
            <p:ph idx="1"/>
          </p:nvPr>
        </p:nvSpPr>
        <p:spPr/>
        <p:txBody>
          <a:bodyPr/>
          <a:lstStyle/>
          <a:p>
            <a:pPr marL="514350" indent="-514350">
              <a:buFont typeface="+mj-lt"/>
              <a:buAutoNum type="arabicPeriod"/>
            </a:pPr>
            <a:r>
              <a:rPr lang="en-US" dirty="0"/>
              <a:t>Playing and playfulness</a:t>
            </a:r>
          </a:p>
          <a:p>
            <a:pPr marL="514350" indent="-514350">
              <a:buFont typeface="+mj-lt"/>
              <a:buAutoNum type="arabicPeriod"/>
            </a:pPr>
            <a:r>
              <a:rPr lang="en-US" dirty="0"/>
              <a:t>The business of video games</a:t>
            </a:r>
          </a:p>
          <a:p>
            <a:pPr marL="514350" indent="-514350">
              <a:buFont typeface="+mj-lt"/>
              <a:buAutoNum type="arabicPeriod"/>
            </a:pPr>
            <a:r>
              <a:rPr lang="en-US" dirty="0"/>
              <a:t>Bodies and screens</a:t>
            </a:r>
          </a:p>
        </p:txBody>
      </p:sp>
    </p:spTree>
    <p:extLst>
      <p:ext uri="{BB962C8B-B14F-4D97-AF65-F5344CB8AC3E}">
        <p14:creationId xmlns:p14="http://schemas.microsoft.com/office/powerpoint/2010/main" val="1924183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3A5B3D8-C127-A442-A9FE-EFBBC1CE9D36}"/>
              </a:ext>
            </a:extLst>
          </p:cNvPr>
          <p:cNvSpPr>
            <a:spLocks noGrp="1"/>
          </p:cNvSpPr>
          <p:nvPr>
            <p:ph type="title"/>
          </p:nvPr>
        </p:nvSpPr>
        <p:spPr/>
        <p:txBody>
          <a:bodyPr/>
          <a:lstStyle/>
          <a:p>
            <a:r>
              <a:rPr lang="en-US" dirty="0"/>
              <a:t>Video</a:t>
            </a:r>
          </a:p>
        </p:txBody>
      </p:sp>
      <p:sp>
        <p:nvSpPr>
          <p:cNvPr id="8" name="Content Placeholder 7">
            <a:extLst>
              <a:ext uri="{FF2B5EF4-FFF2-40B4-BE49-F238E27FC236}">
                <a16:creationId xmlns:a16="http://schemas.microsoft.com/office/drawing/2014/main" id="{6BFDAE86-4EF1-2645-BDB1-CF1554232151}"/>
              </a:ext>
            </a:extLst>
          </p:cNvPr>
          <p:cNvSpPr>
            <a:spLocks noGrp="1"/>
          </p:cNvSpPr>
          <p:nvPr>
            <p:ph idx="1"/>
          </p:nvPr>
        </p:nvSpPr>
        <p:spPr/>
        <p:txBody>
          <a:bodyPr/>
          <a:lstStyle/>
          <a:p>
            <a:r>
              <a:rPr lang="en-US" dirty="0">
                <a:hlinkClick r:id="rId2"/>
              </a:rPr>
              <a:t>https://www.youtube.com/watch?v=box4SFtGvA0</a:t>
            </a:r>
            <a:r>
              <a:rPr lang="en-US" dirty="0"/>
              <a:t> </a:t>
            </a:r>
          </a:p>
        </p:txBody>
      </p:sp>
    </p:spTree>
    <p:extLst>
      <p:ext uri="{BB962C8B-B14F-4D97-AF65-F5344CB8AC3E}">
        <p14:creationId xmlns:p14="http://schemas.microsoft.com/office/powerpoint/2010/main" val="1969726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E9C7980-1FD6-1447-96C5-0517C6E95F15}"/>
              </a:ext>
            </a:extLst>
          </p:cNvPr>
          <p:cNvSpPr>
            <a:spLocks noGrp="1"/>
          </p:cNvSpPr>
          <p:nvPr>
            <p:ph type="title"/>
          </p:nvPr>
        </p:nvSpPr>
        <p:spPr/>
        <p:txBody>
          <a:bodyPr/>
          <a:lstStyle/>
          <a:p>
            <a:r>
              <a:rPr lang="en-US" dirty="0"/>
              <a:t>Bodies &amp; screens</a:t>
            </a:r>
          </a:p>
        </p:txBody>
      </p:sp>
      <p:sp>
        <p:nvSpPr>
          <p:cNvPr id="5" name="Text Placeholder 4">
            <a:extLst>
              <a:ext uri="{FF2B5EF4-FFF2-40B4-BE49-F238E27FC236}">
                <a16:creationId xmlns:a16="http://schemas.microsoft.com/office/drawing/2014/main" id="{4843BE2B-2BDD-6043-8997-E8F97D32A86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563609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Videogames</a:t>
            </a:r>
          </a:p>
        </p:txBody>
      </p:sp>
      <p:sp>
        <p:nvSpPr>
          <p:cNvPr id="3" name="Content Placeholder 2"/>
          <p:cNvSpPr>
            <a:spLocks noGrp="1"/>
          </p:cNvSpPr>
          <p:nvPr>
            <p:ph idx="1"/>
          </p:nvPr>
        </p:nvSpPr>
        <p:spPr/>
        <p:txBody>
          <a:bodyPr>
            <a:normAutofit/>
          </a:bodyPr>
          <a:lstStyle/>
          <a:p>
            <a:r>
              <a:rPr lang="en-GB" dirty="0"/>
              <a:t>Videogame images produce an experience of the ‘world’ for their users, which does not pre-exist the player’s interaction</a:t>
            </a:r>
          </a:p>
          <a:p>
            <a:pPr algn="r"/>
            <a:r>
              <a:rPr lang="en-GB" dirty="0"/>
              <a:t>(Ash &amp; </a:t>
            </a:r>
            <a:r>
              <a:rPr lang="en-GB" dirty="0" err="1"/>
              <a:t>Gallacher</a:t>
            </a:r>
            <a:r>
              <a:rPr lang="en-GB" dirty="0"/>
              <a:t>, 2011)</a:t>
            </a:r>
          </a:p>
        </p:txBody>
      </p:sp>
    </p:spTree>
    <p:extLst>
      <p:ext uri="{BB962C8B-B14F-4D97-AF65-F5344CB8AC3E}">
        <p14:creationId xmlns:p14="http://schemas.microsoft.com/office/powerpoint/2010/main" val="4208633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Videogames</a:t>
            </a:r>
          </a:p>
        </p:txBody>
      </p:sp>
      <p:sp>
        <p:nvSpPr>
          <p:cNvPr id="3" name="Content Placeholder 2"/>
          <p:cNvSpPr>
            <a:spLocks noGrp="1"/>
          </p:cNvSpPr>
          <p:nvPr>
            <p:ph idx="1"/>
          </p:nvPr>
        </p:nvSpPr>
        <p:spPr/>
        <p:txBody>
          <a:bodyPr>
            <a:normAutofit/>
          </a:bodyPr>
          <a:lstStyle/>
          <a:p>
            <a:r>
              <a:rPr lang="en-GB" dirty="0"/>
              <a:t>The combination of images and gestures, either with a controller or through sensors … create very localised ‘worlds’ of interaction around the body of the player</a:t>
            </a:r>
          </a:p>
          <a:p>
            <a:pPr algn="r"/>
            <a:r>
              <a:rPr lang="en-GB" dirty="0"/>
              <a:t>(Ash &amp; </a:t>
            </a:r>
            <a:r>
              <a:rPr lang="en-GB" dirty="0" err="1"/>
              <a:t>Gallacher</a:t>
            </a:r>
            <a:r>
              <a:rPr lang="en-GB" dirty="0"/>
              <a:t>, 2011)</a:t>
            </a:r>
          </a:p>
        </p:txBody>
      </p:sp>
    </p:spTree>
    <p:extLst>
      <p:ext uri="{BB962C8B-B14F-4D97-AF65-F5344CB8AC3E}">
        <p14:creationId xmlns:p14="http://schemas.microsoft.com/office/powerpoint/2010/main" val="842644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Videogames</a:t>
            </a:r>
          </a:p>
        </p:txBody>
      </p:sp>
      <p:sp>
        <p:nvSpPr>
          <p:cNvPr id="3" name="Content Placeholder 2"/>
          <p:cNvSpPr>
            <a:spLocks noGrp="1"/>
          </p:cNvSpPr>
          <p:nvPr>
            <p:ph idx="1"/>
          </p:nvPr>
        </p:nvSpPr>
        <p:spPr/>
        <p:txBody>
          <a:bodyPr>
            <a:normAutofit/>
          </a:bodyPr>
          <a:lstStyle/>
          <a:p>
            <a:r>
              <a:rPr lang="en-GB" dirty="0"/>
              <a:t>The rise of fitness ‘games’ (</a:t>
            </a:r>
            <a:r>
              <a:rPr lang="en-GB" dirty="0" err="1"/>
              <a:t>wii</a:t>
            </a:r>
            <a:r>
              <a:rPr lang="en-GB" dirty="0"/>
              <a:t> fit etc.) uses this mode of ‘play’ to engender particular kinds of conduct, creating desirable behaviour (i.e. fitness)</a:t>
            </a:r>
          </a:p>
          <a:p>
            <a:pPr marL="857250" lvl="1" indent="-457200"/>
            <a:r>
              <a:rPr lang="en-GB" dirty="0"/>
              <a:t>Challenges ‘play time’ as an escape and enrols players in ‘work’</a:t>
            </a:r>
          </a:p>
          <a:p>
            <a:pPr algn="r"/>
            <a:r>
              <a:rPr lang="en-GB" dirty="0"/>
              <a:t>(Ash &amp; </a:t>
            </a:r>
            <a:r>
              <a:rPr lang="en-GB" dirty="0" err="1"/>
              <a:t>Gallacher</a:t>
            </a:r>
            <a:r>
              <a:rPr lang="en-GB" dirty="0"/>
              <a:t>, 2011)</a:t>
            </a:r>
          </a:p>
        </p:txBody>
      </p:sp>
    </p:spTree>
    <p:extLst>
      <p:ext uri="{BB962C8B-B14F-4D97-AF65-F5344CB8AC3E}">
        <p14:creationId xmlns:p14="http://schemas.microsoft.com/office/powerpoint/2010/main" val="163399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Just dance</a:t>
            </a:r>
          </a:p>
        </p:txBody>
      </p:sp>
      <p:sp>
        <p:nvSpPr>
          <p:cNvPr id="8" name="Content Placeholder 7">
            <a:extLst>
              <a:ext uri="{FF2B5EF4-FFF2-40B4-BE49-F238E27FC236}">
                <a16:creationId xmlns:a16="http://schemas.microsoft.com/office/drawing/2014/main" id="{E63F49AE-4216-F540-9013-D1036072C10F}"/>
              </a:ext>
            </a:extLst>
          </p:cNvPr>
          <p:cNvSpPr>
            <a:spLocks noGrp="1"/>
          </p:cNvSpPr>
          <p:nvPr>
            <p:ph idx="1"/>
          </p:nvPr>
        </p:nvSpPr>
        <p:spPr/>
        <p:txBody>
          <a:bodyPr/>
          <a:lstStyle/>
          <a:p>
            <a:r>
              <a:rPr lang="en-US" dirty="0"/>
              <a:t>Video clip:</a:t>
            </a:r>
          </a:p>
          <a:p>
            <a:r>
              <a:rPr lang="en-US" dirty="0">
                <a:hlinkClick r:id="rId2"/>
              </a:rPr>
              <a:t>https://www.youtube.com/watch?v=SRWiqjgOyX0</a:t>
            </a:r>
            <a:r>
              <a:rPr lang="en-US" dirty="0"/>
              <a:t> </a:t>
            </a:r>
          </a:p>
        </p:txBody>
      </p:sp>
    </p:spTree>
    <p:extLst>
      <p:ext uri="{BB962C8B-B14F-4D97-AF65-F5344CB8AC3E}">
        <p14:creationId xmlns:p14="http://schemas.microsoft.com/office/powerpoint/2010/main" val="19101792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6DD73-C20E-BA4D-9380-1DA43D4369E6}"/>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69156E6E-9E19-7046-8A46-27C7B7DA4474}"/>
              </a:ext>
            </a:extLst>
          </p:cNvPr>
          <p:cNvSpPr>
            <a:spLocks noGrp="1"/>
          </p:cNvSpPr>
          <p:nvPr>
            <p:ph idx="1"/>
          </p:nvPr>
        </p:nvSpPr>
        <p:spPr/>
        <p:txBody>
          <a:bodyPr/>
          <a:lstStyle/>
          <a:p>
            <a:r>
              <a:rPr lang="en-US" dirty="0"/>
              <a:t>Play is an important way of understanding how we co-create the world around us</a:t>
            </a:r>
          </a:p>
          <a:p>
            <a:endParaRPr lang="en-US" dirty="0"/>
          </a:p>
          <a:p>
            <a:r>
              <a:rPr lang="en-US" dirty="0"/>
              <a:t>Play is ambiguous – it can be variously theorized, as ‘utilitarian’ or ‘non-</a:t>
            </a:r>
            <a:r>
              <a:rPr lang="en-US" dirty="0" err="1"/>
              <a:t>insturmental</a:t>
            </a:r>
            <a:r>
              <a:rPr lang="en-US" dirty="0"/>
              <a:t>’.</a:t>
            </a:r>
          </a:p>
        </p:txBody>
      </p:sp>
    </p:spTree>
    <p:extLst>
      <p:ext uri="{BB962C8B-B14F-4D97-AF65-F5344CB8AC3E}">
        <p14:creationId xmlns:p14="http://schemas.microsoft.com/office/powerpoint/2010/main" val="38548563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4C07C-174C-BD4A-8986-910E9833B504}"/>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3E719EC7-57BE-B144-9952-5ED8DB188C88}"/>
              </a:ext>
            </a:extLst>
          </p:cNvPr>
          <p:cNvSpPr>
            <a:spLocks noGrp="1"/>
          </p:cNvSpPr>
          <p:nvPr>
            <p:ph idx="1"/>
          </p:nvPr>
        </p:nvSpPr>
        <p:spPr/>
        <p:txBody>
          <a:bodyPr/>
          <a:lstStyle/>
          <a:p>
            <a:r>
              <a:rPr lang="en-US" dirty="0"/>
              <a:t>Playing games is embedded into and helps produce ‘everyday’ experiences, ‘the digital’ has aided the latest step</a:t>
            </a:r>
          </a:p>
        </p:txBody>
      </p:sp>
    </p:spTree>
    <p:extLst>
      <p:ext uri="{BB962C8B-B14F-4D97-AF65-F5344CB8AC3E}">
        <p14:creationId xmlns:p14="http://schemas.microsoft.com/office/powerpoint/2010/main" val="38919745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971F7-A4BE-654F-B6D7-E17C9DB69680}"/>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0718588B-6165-354C-8A6E-B65920A87D88}"/>
              </a:ext>
            </a:extLst>
          </p:cNvPr>
          <p:cNvSpPr>
            <a:spLocks noGrp="1"/>
          </p:cNvSpPr>
          <p:nvPr>
            <p:ph idx="1"/>
          </p:nvPr>
        </p:nvSpPr>
        <p:spPr/>
        <p:txBody>
          <a:bodyPr/>
          <a:lstStyle/>
          <a:p>
            <a:r>
              <a:rPr lang="en-US" dirty="0"/>
              <a:t>Videogames are the product of an enormous global industry</a:t>
            </a:r>
          </a:p>
          <a:p>
            <a:endParaRPr lang="en-US" dirty="0"/>
          </a:p>
          <a:p>
            <a:r>
              <a:rPr lang="en-US" dirty="0"/>
              <a:t>The videogame industry has various issues – including representation of difference and workers rights</a:t>
            </a:r>
          </a:p>
        </p:txBody>
      </p:sp>
    </p:spTree>
    <p:extLst>
      <p:ext uri="{BB962C8B-B14F-4D97-AF65-F5344CB8AC3E}">
        <p14:creationId xmlns:p14="http://schemas.microsoft.com/office/powerpoint/2010/main" val="792428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A73C-BDE4-0A40-9DEE-9097A05746C1}"/>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133B0738-5186-E843-8CBA-F03DD4B02B4B}"/>
              </a:ext>
            </a:extLst>
          </p:cNvPr>
          <p:cNvSpPr>
            <a:spLocks noGrp="1"/>
          </p:cNvSpPr>
          <p:nvPr>
            <p:ph idx="1"/>
          </p:nvPr>
        </p:nvSpPr>
        <p:spPr/>
        <p:txBody>
          <a:bodyPr/>
          <a:lstStyle/>
          <a:p>
            <a:r>
              <a:rPr lang="en-US" dirty="0"/>
              <a:t>Videogames help us produce ‘worlds’ that do not exist prior to our interaction</a:t>
            </a:r>
          </a:p>
          <a:p>
            <a:endParaRPr lang="en-US" dirty="0"/>
          </a:p>
          <a:p>
            <a:r>
              <a:rPr lang="en-US" dirty="0"/>
              <a:t>Videogames are embodied experiences that create spaces between bodies and between bodies and screens</a:t>
            </a:r>
          </a:p>
        </p:txBody>
      </p:sp>
    </p:spTree>
    <p:extLst>
      <p:ext uri="{BB962C8B-B14F-4D97-AF65-F5344CB8AC3E}">
        <p14:creationId xmlns:p14="http://schemas.microsoft.com/office/powerpoint/2010/main" val="3372214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824CB-2A5E-1840-9B88-F37C7E016810}"/>
              </a:ext>
            </a:extLst>
          </p:cNvPr>
          <p:cNvSpPr>
            <a:spLocks noGrp="1"/>
          </p:cNvSpPr>
          <p:nvPr>
            <p:ph type="title"/>
          </p:nvPr>
        </p:nvSpPr>
        <p:spPr/>
        <p:txBody>
          <a:bodyPr/>
          <a:lstStyle/>
          <a:p>
            <a:r>
              <a:rPr lang="en-US" dirty="0"/>
              <a:t>play</a:t>
            </a:r>
          </a:p>
        </p:txBody>
      </p:sp>
      <p:sp>
        <p:nvSpPr>
          <p:cNvPr id="3" name="Text Placeholder 2">
            <a:extLst>
              <a:ext uri="{FF2B5EF4-FFF2-40B4-BE49-F238E27FC236}">
                <a16:creationId xmlns:a16="http://schemas.microsoft.com/office/drawing/2014/main" id="{5D69676D-2F5F-8A4F-BD8D-C13734FBE0A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338202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DA945-6182-6E4F-B71C-A76D38A41EA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99F11EF7-BE4E-5F4A-AB2B-129B3988F104}"/>
              </a:ext>
            </a:extLst>
          </p:cNvPr>
          <p:cNvSpPr>
            <a:spLocks noGrp="1"/>
          </p:cNvSpPr>
          <p:nvPr>
            <p:ph idx="1"/>
          </p:nvPr>
        </p:nvSpPr>
        <p:spPr/>
        <p:txBody>
          <a:bodyPr/>
          <a:lstStyle/>
          <a:p>
            <a:r>
              <a:rPr lang="en-GB" dirty="0"/>
              <a:t>Woodcock, J. (2020) ‘Organizing in the Game Industry: The Story of Game Workers Unite U.K.’, </a:t>
            </a:r>
            <a:r>
              <a:rPr lang="en-GB" i="1" dirty="0"/>
              <a:t>New </a:t>
            </a:r>
            <a:r>
              <a:rPr lang="en-GB" i="1" dirty="0" err="1"/>
              <a:t>Labor</a:t>
            </a:r>
            <a:r>
              <a:rPr lang="en-GB" i="1" dirty="0"/>
              <a:t> Forum</a:t>
            </a:r>
            <a:r>
              <a:rPr lang="en-GB" dirty="0"/>
              <a:t>, 29(1), pp. 50–57. </a:t>
            </a:r>
            <a:r>
              <a:rPr lang="en-GB" dirty="0" err="1"/>
              <a:t>doi</a:t>
            </a:r>
            <a:r>
              <a:rPr lang="en-GB" dirty="0"/>
              <a:t>: </a:t>
            </a:r>
            <a:r>
              <a:rPr lang="en-GB" dirty="0">
                <a:hlinkClick r:id="rId2"/>
              </a:rPr>
              <a:t>10.1177/1095796019893315</a:t>
            </a:r>
            <a:r>
              <a:rPr lang="en-GB" dirty="0"/>
              <a:t>.</a:t>
            </a:r>
            <a:endParaRPr lang="en-US" dirty="0"/>
          </a:p>
        </p:txBody>
      </p:sp>
    </p:spTree>
    <p:extLst>
      <p:ext uri="{BB962C8B-B14F-4D97-AF65-F5344CB8AC3E}">
        <p14:creationId xmlns:p14="http://schemas.microsoft.com/office/powerpoint/2010/main" val="862725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‘ludic’</a:t>
            </a:r>
          </a:p>
        </p:txBody>
      </p:sp>
      <p:sp>
        <p:nvSpPr>
          <p:cNvPr id="3" name="Content Placeholder 2"/>
          <p:cNvSpPr>
            <a:spLocks noGrp="1"/>
          </p:cNvSpPr>
          <p:nvPr>
            <p:ph idx="1"/>
          </p:nvPr>
        </p:nvSpPr>
        <p:spPr>
          <a:xfrm>
            <a:off x="838200" y="1825625"/>
            <a:ext cx="10515600" cy="4351338"/>
          </a:xfrm>
        </p:spPr>
        <p:txBody>
          <a:bodyPr>
            <a:normAutofit fontScale="92500" lnSpcReduction="10000"/>
          </a:bodyPr>
          <a:lstStyle/>
          <a:p>
            <a:pPr indent="-285750"/>
            <a:r>
              <a:rPr lang="en-GB" sz="5200" b="1" dirty="0">
                <a:solidFill>
                  <a:srgbClr val="00B0F0"/>
                </a:solidFill>
                <a:latin typeface="Helvetica" pitchFamily="2" charset="0"/>
              </a:rPr>
              <a:t>‘of or relating to play or playfulness’</a:t>
            </a:r>
          </a:p>
          <a:p>
            <a:endParaRPr lang="en-GB" dirty="0"/>
          </a:p>
          <a:p>
            <a:pPr marL="571500" indent="-571500">
              <a:buFont typeface="System Font Regular"/>
              <a:buChar char="~"/>
            </a:pPr>
            <a:r>
              <a:rPr lang="en-GB" dirty="0"/>
              <a:t>Being playful throughout the life-course</a:t>
            </a:r>
          </a:p>
          <a:p>
            <a:pPr marL="571500" indent="-571500">
              <a:buFont typeface="System Font Regular"/>
              <a:buChar char="~"/>
            </a:pPr>
            <a:r>
              <a:rPr lang="en-GB" dirty="0"/>
              <a:t>Alternative performances and valuations of the world</a:t>
            </a:r>
          </a:p>
          <a:p>
            <a:endParaRPr lang="en-GB" dirty="0"/>
          </a:p>
          <a:p>
            <a:pPr algn="r"/>
            <a:r>
              <a:rPr lang="en-GB" sz="2400" dirty="0"/>
              <a:t>(</a:t>
            </a:r>
            <a:r>
              <a:rPr lang="en-GB" sz="2400" dirty="0" err="1"/>
              <a:t>Woodyer</a:t>
            </a:r>
            <a:r>
              <a:rPr lang="en-GB" sz="2400" dirty="0"/>
              <a:t>, 2012)</a:t>
            </a:r>
          </a:p>
        </p:txBody>
      </p:sp>
    </p:spTree>
    <p:extLst>
      <p:ext uri="{BB962C8B-B14F-4D97-AF65-F5344CB8AC3E}">
        <p14:creationId xmlns:p14="http://schemas.microsoft.com/office/powerpoint/2010/main" val="1133369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Utilitarian perspective</a:t>
            </a:r>
          </a:p>
        </p:txBody>
      </p:sp>
      <p:sp>
        <p:nvSpPr>
          <p:cNvPr id="3" name="Content Placeholder 2"/>
          <p:cNvSpPr>
            <a:spLocks noGrp="1"/>
          </p:cNvSpPr>
          <p:nvPr>
            <p:ph idx="1"/>
          </p:nvPr>
        </p:nvSpPr>
        <p:spPr/>
        <p:txBody>
          <a:bodyPr>
            <a:normAutofit lnSpcReduction="10000"/>
          </a:bodyPr>
          <a:lstStyle/>
          <a:p>
            <a:r>
              <a:rPr lang="en-GB" sz="4800" b="1" dirty="0">
                <a:solidFill>
                  <a:srgbClr val="00B0F0"/>
                </a:solidFill>
                <a:latin typeface="Helvetica" pitchFamily="2" charset="0"/>
              </a:rPr>
              <a:t>Utilitarian: </a:t>
            </a:r>
          </a:p>
          <a:p>
            <a:r>
              <a:rPr lang="en-GB" sz="4800" dirty="0"/>
              <a:t>‘play is the work of children and toys are their tools’ ≈ a process of social and cultural learning. </a:t>
            </a:r>
          </a:p>
          <a:p>
            <a:endParaRPr lang="en-GB" dirty="0"/>
          </a:p>
          <a:p>
            <a:r>
              <a:rPr lang="en-GB" dirty="0"/>
              <a:t>Children positioned on a linear trajectory towards adulthood, when they ‘put aside childish things’.</a:t>
            </a:r>
          </a:p>
        </p:txBody>
      </p:sp>
    </p:spTree>
    <p:extLst>
      <p:ext uri="{BB962C8B-B14F-4D97-AF65-F5344CB8AC3E}">
        <p14:creationId xmlns:p14="http://schemas.microsoft.com/office/powerpoint/2010/main" val="21664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Non-instrumental perspective</a:t>
            </a:r>
          </a:p>
        </p:txBody>
      </p:sp>
      <p:sp>
        <p:nvSpPr>
          <p:cNvPr id="3" name="Content Placeholder 2"/>
          <p:cNvSpPr>
            <a:spLocks noGrp="1"/>
          </p:cNvSpPr>
          <p:nvPr>
            <p:ph idx="1"/>
          </p:nvPr>
        </p:nvSpPr>
        <p:spPr/>
        <p:txBody>
          <a:bodyPr>
            <a:normAutofit lnSpcReduction="10000"/>
          </a:bodyPr>
          <a:lstStyle/>
          <a:p>
            <a:r>
              <a:rPr lang="en-GB" sz="4800" b="1" dirty="0">
                <a:solidFill>
                  <a:srgbClr val="00B0F0"/>
                </a:solidFill>
                <a:latin typeface="Helvetica" pitchFamily="2" charset="0"/>
              </a:rPr>
              <a:t>Non-instrumental: </a:t>
            </a:r>
          </a:p>
          <a:p>
            <a:r>
              <a:rPr lang="en-GB" sz="4800" dirty="0"/>
              <a:t>‘play is an occasion of pure waste: waste of time, energy, ingenuity, skill, and often money’ (</a:t>
            </a:r>
            <a:r>
              <a:rPr lang="en-GB" sz="4800" dirty="0" err="1"/>
              <a:t>Caillois</a:t>
            </a:r>
            <a:r>
              <a:rPr lang="en-GB" sz="4800" dirty="0"/>
              <a:t>, 1961).</a:t>
            </a:r>
          </a:p>
          <a:p>
            <a:endParaRPr lang="en-GB" dirty="0"/>
          </a:p>
          <a:p>
            <a:r>
              <a:rPr lang="en-GB" dirty="0"/>
              <a:t>Play as beyond the rational influence of society. Play is outside of economic rationales.</a:t>
            </a:r>
          </a:p>
        </p:txBody>
      </p:sp>
    </p:spTree>
    <p:extLst>
      <p:ext uri="{BB962C8B-B14F-4D97-AF65-F5344CB8AC3E}">
        <p14:creationId xmlns:p14="http://schemas.microsoft.com/office/powerpoint/2010/main" val="2807765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ambiguity of play</a:t>
            </a:r>
          </a:p>
        </p:txBody>
      </p:sp>
      <p:sp>
        <p:nvSpPr>
          <p:cNvPr id="3" name="Content Placeholder 2"/>
          <p:cNvSpPr>
            <a:spLocks noGrp="1"/>
          </p:cNvSpPr>
          <p:nvPr>
            <p:ph idx="1"/>
          </p:nvPr>
        </p:nvSpPr>
        <p:spPr/>
        <p:txBody>
          <a:bodyPr/>
          <a:lstStyle/>
          <a:p>
            <a:pPr algn="r">
              <a:spcAft>
                <a:spcPts val="600"/>
              </a:spcAft>
            </a:pPr>
            <a:r>
              <a:rPr lang="en-GB" b="1" dirty="0">
                <a:solidFill>
                  <a:srgbClr val="00B0F0"/>
                </a:solidFill>
                <a:latin typeface="Helvetica" pitchFamily="2" charset="0"/>
              </a:rPr>
              <a:t>Play is hard to quantify!</a:t>
            </a:r>
          </a:p>
          <a:p>
            <a:pPr>
              <a:spcAft>
                <a:spcPts val="600"/>
              </a:spcAft>
            </a:pPr>
            <a:r>
              <a:rPr lang="en-GB" dirty="0"/>
              <a:t>Play as a characteristic present to varying degrees in different kinds of </a:t>
            </a:r>
            <a:r>
              <a:rPr lang="en-GB" b="1" dirty="0">
                <a:solidFill>
                  <a:srgbClr val="FF23AA"/>
                </a:solidFill>
              </a:rPr>
              <a:t>behaviour </a:t>
            </a:r>
            <a:r>
              <a:rPr lang="en-GB" dirty="0"/>
              <a:t>rather than specific </a:t>
            </a:r>
            <a:r>
              <a:rPr lang="en-GB" b="1" dirty="0">
                <a:solidFill>
                  <a:srgbClr val="FF23AA"/>
                </a:solidFill>
              </a:rPr>
              <a:t>activities</a:t>
            </a:r>
            <a:r>
              <a:rPr lang="en-GB" dirty="0"/>
              <a:t>.</a:t>
            </a:r>
            <a:endParaRPr lang="en-GB" i="1" dirty="0"/>
          </a:p>
        </p:txBody>
      </p:sp>
    </p:spTree>
    <p:extLst>
      <p:ext uri="{BB962C8B-B14F-4D97-AF65-F5344CB8AC3E}">
        <p14:creationId xmlns:p14="http://schemas.microsoft.com/office/powerpoint/2010/main" val="417469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 modes of games and play</a:t>
            </a:r>
          </a:p>
        </p:txBody>
      </p:sp>
      <p:sp>
        <p:nvSpPr>
          <p:cNvPr id="3" name="Content Placeholder 2"/>
          <p:cNvSpPr>
            <a:spLocks noGrp="1"/>
          </p:cNvSpPr>
          <p:nvPr>
            <p:ph idx="1"/>
          </p:nvPr>
        </p:nvSpPr>
        <p:spPr/>
        <p:txBody>
          <a:bodyPr>
            <a:normAutofit lnSpcReduction="10000"/>
          </a:bodyPr>
          <a:lstStyle/>
          <a:p>
            <a:r>
              <a:rPr lang="en-GB" dirty="0"/>
              <a:t>Roger Caillois charts a continuum of play forms from </a:t>
            </a:r>
            <a:r>
              <a:rPr lang="en-GB" b="1" dirty="0">
                <a:latin typeface="Helvetica" pitchFamily="2" charset="0"/>
              </a:rPr>
              <a:t>Paidia </a:t>
            </a:r>
            <a:r>
              <a:rPr lang="en-GB" dirty="0"/>
              <a:t>(unstructured, playful)</a:t>
            </a:r>
            <a:r>
              <a:rPr lang="en-GB" i="1" dirty="0"/>
              <a:t> </a:t>
            </a:r>
            <a:r>
              <a:rPr lang="en-GB" dirty="0"/>
              <a:t>to </a:t>
            </a:r>
            <a:r>
              <a:rPr lang="en-GB" b="1" dirty="0">
                <a:latin typeface="Helvetica" pitchFamily="2" charset="0"/>
              </a:rPr>
              <a:t>Ludus</a:t>
            </a:r>
            <a:r>
              <a:rPr lang="en-GB" i="1" dirty="0"/>
              <a:t> </a:t>
            </a:r>
            <a:r>
              <a:rPr lang="en-GB" dirty="0"/>
              <a:t>(rules-based, games), with four categorisations of play:</a:t>
            </a:r>
          </a:p>
          <a:p>
            <a:endParaRPr lang="en-GB" dirty="0"/>
          </a:p>
          <a:p>
            <a:pPr marL="971550" lvl="1" indent="-514350">
              <a:buFont typeface="+mj-lt"/>
              <a:buAutoNum type="arabicPeriod"/>
            </a:pPr>
            <a:r>
              <a:rPr lang="en-GB" sz="2800" b="1" dirty="0">
                <a:solidFill>
                  <a:srgbClr val="FF0000"/>
                </a:solidFill>
                <a:latin typeface="Helvetica" pitchFamily="2" charset="0"/>
              </a:rPr>
              <a:t>Agon</a:t>
            </a:r>
            <a:r>
              <a:rPr lang="en-GB" sz="2800" dirty="0">
                <a:solidFill>
                  <a:srgbClr val="FF0000"/>
                </a:solidFill>
                <a:latin typeface="Helvetica" pitchFamily="2" charset="0"/>
              </a:rPr>
              <a:t> (competition): chess, sport</a:t>
            </a:r>
          </a:p>
          <a:p>
            <a:pPr marL="971550" lvl="1" indent="-514350">
              <a:buFont typeface="+mj-lt"/>
              <a:buAutoNum type="arabicPeriod"/>
            </a:pPr>
            <a:r>
              <a:rPr lang="en-GB" sz="2800" b="1" dirty="0" err="1">
                <a:solidFill>
                  <a:srgbClr val="00B050"/>
                </a:solidFill>
                <a:latin typeface="Helvetica" pitchFamily="2" charset="0"/>
              </a:rPr>
              <a:t>Alea</a:t>
            </a:r>
            <a:r>
              <a:rPr lang="en-GB" sz="2800" dirty="0">
                <a:solidFill>
                  <a:srgbClr val="00B050"/>
                </a:solidFill>
                <a:latin typeface="Helvetica" pitchFamily="2" charset="0"/>
              </a:rPr>
              <a:t> (chance): the roll of the dice</a:t>
            </a:r>
          </a:p>
          <a:p>
            <a:pPr marL="971550" lvl="1" indent="-514350">
              <a:buFont typeface="+mj-lt"/>
              <a:buAutoNum type="arabicPeriod"/>
            </a:pPr>
            <a:r>
              <a:rPr lang="en-GB" sz="2800" b="1" dirty="0">
                <a:solidFill>
                  <a:srgbClr val="0070C0"/>
                </a:solidFill>
                <a:latin typeface="Helvetica" pitchFamily="2" charset="0"/>
              </a:rPr>
              <a:t>Mimesis </a:t>
            </a:r>
            <a:r>
              <a:rPr lang="en-GB" sz="2800" dirty="0">
                <a:solidFill>
                  <a:srgbClr val="0070C0"/>
                </a:solidFill>
                <a:latin typeface="Helvetica" pitchFamily="2" charset="0"/>
              </a:rPr>
              <a:t>(simulation): ‘let’s pretend’</a:t>
            </a:r>
          </a:p>
          <a:p>
            <a:pPr marL="971550" lvl="1" indent="-514350">
              <a:buFont typeface="+mj-lt"/>
              <a:buAutoNum type="arabicPeriod"/>
            </a:pPr>
            <a:r>
              <a:rPr lang="en-GB" sz="2800" b="1" dirty="0" err="1">
                <a:solidFill>
                  <a:srgbClr val="7030A0"/>
                </a:solidFill>
                <a:latin typeface="Helvetica" pitchFamily="2" charset="0"/>
              </a:rPr>
              <a:t>Illinx</a:t>
            </a:r>
            <a:r>
              <a:rPr lang="en-GB" sz="2800" dirty="0">
                <a:solidFill>
                  <a:srgbClr val="7030A0"/>
                </a:solidFill>
                <a:latin typeface="Helvetica" pitchFamily="2" charset="0"/>
              </a:rPr>
              <a:t> (vertigo): the rollercoaster, or drug-taking</a:t>
            </a:r>
          </a:p>
          <a:p>
            <a:endParaRPr lang="en-GB" i="1" dirty="0"/>
          </a:p>
        </p:txBody>
      </p:sp>
    </p:spTree>
    <p:extLst>
      <p:ext uri="{BB962C8B-B14F-4D97-AF65-F5344CB8AC3E}">
        <p14:creationId xmlns:p14="http://schemas.microsoft.com/office/powerpoint/2010/main" val="447722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 modes of games and play</a:t>
            </a:r>
          </a:p>
        </p:txBody>
      </p:sp>
      <p:sp>
        <p:nvSpPr>
          <p:cNvPr id="3" name="Content Placeholder 2"/>
          <p:cNvSpPr>
            <a:spLocks noGrp="1"/>
          </p:cNvSpPr>
          <p:nvPr>
            <p:ph idx="1"/>
          </p:nvPr>
        </p:nvSpPr>
        <p:spPr/>
        <p:txBody>
          <a:bodyPr>
            <a:normAutofit/>
          </a:bodyPr>
          <a:lstStyle/>
          <a:p>
            <a:pPr indent="-228600"/>
            <a:r>
              <a:rPr lang="en-GB" dirty="0"/>
              <a:t>Poker combines both </a:t>
            </a:r>
            <a:r>
              <a:rPr lang="en-GB" b="1" dirty="0" err="1">
                <a:latin typeface="Helvetica" pitchFamily="2" charset="0"/>
              </a:rPr>
              <a:t>Alea</a:t>
            </a:r>
            <a:r>
              <a:rPr lang="en-GB" b="1" dirty="0">
                <a:latin typeface="Helvetica" pitchFamily="2" charset="0"/>
              </a:rPr>
              <a:t> </a:t>
            </a:r>
            <a:r>
              <a:rPr lang="en-GB" dirty="0"/>
              <a:t>and </a:t>
            </a:r>
            <a:r>
              <a:rPr lang="en-GB" b="1" dirty="0">
                <a:latin typeface="Helvetica" pitchFamily="2" charset="0"/>
              </a:rPr>
              <a:t>Agon</a:t>
            </a:r>
            <a:r>
              <a:rPr lang="en-GB" dirty="0"/>
              <a:t>: the chance of the shuffle of cards and the skill of strategic decision making.</a:t>
            </a:r>
          </a:p>
        </p:txBody>
      </p:sp>
    </p:spTree>
    <p:extLst>
      <p:ext uri="{BB962C8B-B14F-4D97-AF65-F5344CB8AC3E}">
        <p14:creationId xmlns:p14="http://schemas.microsoft.com/office/powerpoint/2010/main" val="36441344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4192</TotalTime>
  <Words>751</Words>
  <Application>Microsoft Macintosh PowerPoint</Application>
  <PresentationFormat>Widescreen</PresentationFormat>
  <Paragraphs>85</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Futura</vt:lpstr>
      <vt:lpstr>Helvetica</vt:lpstr>
      <vt:lpstr>Helvetica Light</vt:lpstr>
      <vt:lpstr>System Font Regular</vt:lpstr>
      <vt:lpstr>Office Theme</vt:lpstr>
      <vt:lpstr>videogames</vt:lpstr>
      <vt:lpstr>today</vt:lpstr>
      <vt:lpstr>play</vt:lpstr>
      <vt:lpstr>The ‘ludic’</vt:lpstr>
      <vt:lpstr>Utilitarian perspective</vt:lpstr>
      <vt:lpstr>Non-instrumental perspective</vt:lpstr>
      <vt:lpstr>The ambiguity of play</vt:lpstr>
      <vt:lpstr>4 modes of games and play</vt:lpstr>
      <vt:lpstr>4 modes of games and play</vt:lpstr>
      <vt:lpstr>Everyday playing</vt:lpstr>
      <vt:lpstr>Everyday playing</vt:lpstr>
      <vt:lpstr>Everyday playing</vt:lpstr>
      <vt:lpstr>The business of play</vt:lpstr>
      <vt:lpstr>video</vt:lpstr>
      <vt:lpstr>PowerPoint Presentation</vt:lpstr>
      <vt:lpstr>PowerPoint Presentation</vt:lpstr>
      <vt:lpstr>Games work</vt:lpstr>
      <vt:lpstr>video</vt:lpstr>
      <vt:lpstr>workers</vt:lpstr>
      <vt:lpstr>Video</vt:lpstr>
      <vt:lpstr>Bodies &amp; screens</vt:lpstr>
      <vt:lpstr>Videogames</vt:lpstr>
      <vt:lpstr>Videogames</vt:lpstr>
      <vt:lpstr>Videogames</vt:lpstr>
      <vt:lpstr>Just dance</vt:lpstr>
      <vt:lpstr>Recap</vt:lpstr>
      <vt:lpstr>Recap</vt:lpstr>
      <vt:lpstr>recap</vt:lpstr>
      <vt:lpstr>recap</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videogames</dc:title>
  <dc:creator>Kinsley, Sam</dc:creator>
  <cp:lastModifiedBy>Kinsley, Sam</cp:lastModifiedBy>
  <cp:revision>1</cp:revision>
  <dcterms:created xsi:type="dcterms:W3CDTF">2022-02-22T10:50:00Z</dcterms:created>
  <dcterms:modified xsi:type="dcterms:W3CDTF">2022-02-25T08:42:54Z</dcterms:modified>
</cp:coreProperties>
</file>