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4" r:id="rId5"/>
    <p:sldId id="261" r:id="rId6"/>
    <p:sldId id="260" r:id="rId7"/>
    <p:sldId id="265" r:id="rId8"/>
    <p:sldId id="266" r:id="rId9"/>
    <p:sldId id="269" r:id="rId10"/>
    <p:sldId id="262" r:id="rId11"/>
    <p:sldId id="263" r:id="rId12"/>
    <p:sldId id="258" r:id="rId13"/>
    <p:sldId id="270" r:id="rId14"/>
    <p:sldId id="271" r:id="rId15"/>
    <p:sldId id="268" r:id="rId16"/>
    <p:sldId id="275" r:id="rId17"/>
    <p:sldId id="274" r:id="rId18"/>
    <p:sldId id="259" r:id="rId19"/>
    <p:sldId id="276" r:id="rId20"/>
    <p:sldId id="272" r:id="rId21"/>
    <p:sldId id="273"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5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E614C-E791-0A44-9AD0-AFB3818F8EA2}" v="5" dt="2022-03-03T19:39:31.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showGuides="1">
      <p:cViewPr>
        <p:scale>
          <a:sx n="110" d="100"/>
          <a:sy n="110" d="100"/>
        </p:scale>
        <p:origin x="1080" y="472"/>
      </p:cViewPr>
      <p:guideLst>
        <p:guide orient="horz" pos="1139"/>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9D38-EADB-4A44-B965-2044393177F8}"/>
              </a:ext>
            </a:extLst>
          </p:cNvPr>
          <p:cNvSpPr>
            <a:spLocks noGrp="1"/>
          </p:cNvSpPr>
          <p:nvPr>
            <p:ph type="ctrTitle"/>
          </p:nvPr>
        </p:nvSpPr>
        <p:spPr>
          <a:xfrm>
            <a:off x="838200" y="579120"/>
            <a:ext cx="10515600" cy="1655761"/>
          </a:xfrm>
        </p:spPr>
        <p:txBody>
          <a:bodyPr anchor="t"/>
          <a:lstStyle>
            <a:lvl1pPr algn="l">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B7485DA-EA73-7341-A919-E9E8AE99BCD5}"/>
              </a:ext>
            </a:extLst>
          </p:cNvPr>
          <p:cNvSpPr>
            <a:spLocks noGrp="1"/>
          </p:cNvSpPr>
          <p:nvPr>
            <p:ph type="subTitle" idx="1"/>
          </p:nvPr>
        </p:nvSpPr>
        <p:spPr>
          <a:xfrm>
            <a:off x="1524000" y="5222560"/>
            <a:ext cx="9829800" cy="705800"/>
          </a:xfrm>
        </p:spPr>
        <p:txBody>
          <a:bodyPr/>
          <a:lstStyle>
            <a:lvl1pPr marL="0" indent="0" algn="r">
              <a:buNone/>
              <a:defRPr sz="2400" b="1" i="0">
                <a:solidFill>
                  <a:srgbClr val="FF23AA"/>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679F7D6-345D-3B49-9FFD-AACCAE2B19ED}"/>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5" name="Footer Placeholder 4">
            <a:extLst>
              <a:ext uri="{FF2B5EF4-FFF2-40B4-BE49-F238E27FC236}">
                <a16:creationId xmlns:a16="http://schemas.microsoft.com/office/drawing/2014/main" id="{9580E0CF-4D82-4A42-AC6C-0D862700F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A92E-3214-A041-9C9F-DB966942F0E6}"/>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380272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CD06-22FF-6A41-81E8-8F5B320CEC9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47F1A7-91D7-4241-A801-CFCA0FDCBA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065CD4-23F3-AF4A-875A-9D4D3C53A6F6}"/>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5" name="Footer Placeholder 4">
            <a:extLst>
              <a:ext uri="{FF2B5EF4-FFF2-40B4-BE49-F238E27FC236}">
                <a16:creationId xmlns:a16="http://schemas.microsoft.com/office/drawing/2014/main" id="{EB3B7D55-FC31-954E-BD63-26E0BE989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8AC4E-EFAA-014C-9FAE-C85EB6A27D72}"/>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184351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2DB71-A4F1-6F40-BCF5-914D0E70CF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2781C1-9B32-C049-80C5-A81E732ABA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4D1352-955F-9744-987D-012C07100E39}"/>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5" name="Footer Placeholder 4">
            <a:extLst>
              <a:ext uri="{FF2B5EF4-FFF2-40B4-BE49-F238E27FC236}">
                <a16:creationId xmlns:a16="http://schemas.microsoft.com/office/drawing/2014/main" id="{27780711-5B16-5B4A-9597-52E5BE8E3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6A7F7-85C9-824B-88C6-5FBC54C93860}"/>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49218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902C-8CF9-5B46-B20A-E9D667285F4E}"/>
              </a:ext>
            </a:extLst>
          </p:cNvPr>
          <p:cNvSpPr>
            <a:spLocks noGrp="1"/>
          </p:cNvSpPr>
          <p:nvPr>
            <p:ph type="title"/>
          </p:nvPr>
        </p:nvSpPr>
        <p:spPr/>
        <p:txBody>
          <a:bodyPr/>
          <a:lstStyle>
            <a:lvl1pPr algn="r">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8575C2-6BBF-C44B-B8DB-F7B0CF9605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0A6D54-CA74-B54E-B93B-09FD16E261C2}"/>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5" name="Footer Placeholder 4">
            <a:extLst>
              <a:ext uri="{FF2B5EF4-FFF2-40B4-BE49-F238E27FC236}">
                <a16:creationId xmlns:a16="http://schemas.microsoft.com/office/drawing/2014/main" id="{332A65B4-920C-124A-BCF1-7862E807B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9E0D4-88B3-AA45-A794-60D4BE549A43}"/>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345780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243E-6324-F743-A756-972E58862161}"/>
              </a:ext>
            </a:extLst>
          </p:cNvPr>
          <p:cNvSpPr>
            <a:spLocks noGrp="1"/>
          </p:cNvSpPr>
          <p:nvPr>
            <p:ph type="title"/>
          </p:nvPr>
        </p:nvSpPr>
        <p:spPr>
          <a:xfrm>
            <a:off x="831850" y="2509520"/>
            <a:ext cx="10515600" cy="2052955"/>
          </a:xfrm>
        </p:spPr>
        <p:txBody>
          <a:bodyPr anchor="ctr"/>
          <a:lstStyle>
            <a:lvl1pPr algn="ctr">
              <a:defRPr sz="6000"/>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2F5B5CEA-9B9C-D74D-A1E9-3CE4C3ACD8B4}"/>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5" name="Footer Placeholder 4">
            <a:extLst>
              <a:ext uri="{FF2B5EF4-FFF2-40B4-BE49-F238E27FC236}">
                <a16:creationId xmlns:a16="http://schemas.microsoft.com/office/drawing/2014/main" id="{CEEA5B8E-06E6-8442-9E7B-BDC3C9102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1B2CB-AA2E-B140-85C5-A99F2E172CFB}"/>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23926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3B45-E2ED-294B-ACB9-105A55C5A1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25CA14-A092-F74E-A215-C440414CC5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3DF8E1-09CC-CA4B-811B-AAE6724ABA6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B36CF7-0F83-8143-B87A-AB35DE7EA0F6}"/>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6" name="Footer Placeholder 5">
            <a:extLst>
              <a:ext uri="{FF2B5EF4-FFF2-40B4-BE49-F238E27FC236}">
                <a16:creationId xmlns:a16="http://schemas.microsoft.com/office/drawing/2014/main" id="{CA2C20E5-DAD2-0E4B-B38D-071DFCB88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78438-7A10-5445-BEF4-C532262D4825}"/>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8872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DE81-D387-D948-B29C-B5D759EB06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C902CC-844D-254A-9782-8FE25CDF8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F3B366-2C8B-E64C-B69E-4D559F28C5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8C8378-1AFB-ED40-984C-B058D5B1A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67EE45-CD35-C246-BF32-742A1604D4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7DABC7-F8C9-3F45-A921-604D4336BB8B}"/>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8" name="Footer Placeholder 7">
            <a:extLst>
              <a:ext uri="{FF2B5EF4-FFF2-40B4-BE49-F238E27FC236}">
                <a16:creationId xmlns:a16="http://schemas.microsoft.com/office/drawing/2014/main" id="{2E82885F-E9AE-E940-A9A8-FC6EE57507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E925B-571B-6946-9943-93AB4A219DAA}"/>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209797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BC06-8AD0-F640-A2AF-AE97E42F93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8FE8A76-0174-9C4B-A477-C6F308EC19B2}"/>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4" name="Footer Placeholder 3">
            <a:extLst>
              <a:ext uri="{FF2B5EF4-FFF2-40B4-BE49-F238E27FC236}">
                <a16:creationId xmlns:a16="http://schemas.microsoft.com/office/drawing/2014/main" id="{B65C394E-6312-E84D-A92A-9643E6BAD8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FCC061-1FFB-4C45-8156-A77D8DA46130}"/>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284604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B1614-DAA1-0347-99C0-D6954C96260C}"/>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3" name="Footer Placeholder 2">
            <a:extLst>
              <a:ext uri="{FF2B5EF4-FFF2-40B4-BE49-F238E27FC236}">
                <a16:creationId xmlns:a16="http://schemas.microsoft.com/office/drawing/2014/main" id="{1A95C979-1B6D-7645-8D03-1947AF37C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ABB6B1-E3A9-F341-9B3F-51E72DAE69DB}"/>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6175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74A0-75EF-2C46-B684-F45581A639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B58888-9457-CA47-824C-7A5803329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61B938-DF63-B64C-B2BB-A5F9C29D1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4282B-212F-9749-AEEB-6C6D8C55073D}"/>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6" name="Footer Placeholder 5">
            <a:extLst>
              <a:ext uri="{FF2B5EF4-FFF2-40B4-BE49-F238E27FC236}">
                <a16:creationId xmlns:a16="http://schemas.microsoft.com/office/drawing/2014/main" id="{ABE380C6-A76A-9240-AEC0-B802FCCA5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029E2-25AF-3C4E-88D4-9457CE177B83}"/>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342229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E8A0-B37C-6544-A35F-ADE56A74C9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FBDC82-DF5B-F34B-B3D3-2945E8236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CA2AA-F8A8-E94C-A57A-17EF4AA42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32BD22-8B6C-1340-A91D-511B665799DB}"/>
              </a:ext>
            </a:extLst>
          </p:cNvPr>
          <p:cNvSpPr>
            <a:spLocks noGrp="1"/>
          </p:cNvSpPr>
          <p:nvPr>
            <p:ph type="dt" sz="half" idx="10"/>
          </p:nvPr>
        </p:nvSpPr>
        <p:spPr/>
        <p:txBody>
          <a:bodyPr/>
          <a:lstStyle/>
          <a:p>
            <a:fld id="{0EDF8070-93EA-794F-9E8C-9DE705C0E533}" type="datetimeFigureOut">
              <a:rPr lang="en-US" smtClean="0"/>
              <a:t>3/3/22</a:t>
            </a:fld>
            <a:endParaRPr lang="en-US"/>
          </a:p>
        </p:txBody>
      </p:sp>
      <p:sp>
        <p:nvSpPr>
          <p:cNvPr id="6" name="Footer Placeholder 5">
            <a:extLst>
              <a:ext uri="{FF2B5EF4-FFF2-40B4-BE49-F238E27FC236}">
                <a16:creationId xmlns:a16="http://schemas.microsoft.com/office/drawing/2014/main" id="{0E11F3A5-F362-9540-993F-7BFBDA55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35E36-441C-8149-9BB0-5C73BC843770}"/>
              </a:ext>
            </a:extLst>
          </p:cNvPr>
          <p:cNvSpPr>
            <a:spLocks noGrp="1"/>
          </p:cNvSpPr>
          <p:nvPr>
            <p:ph type="sldNum" sz="quarter" idx="12"/>
          </p:nvPr>
        </p:nvSpPr>
        <p:spPr/>
        <p:txBody>
          <a:bodyPr/>
          <a:lstStyle/>
          <a:p>
            <a:fld id="{1F591396-E1FB-D242-BCB2-C4639E33A567}" type="slidenum">
              <a:rPr lang="en-US" smtClean="0"/>
              <a:t>‹#›</a:t>
            </a:fld>
            <a:endParaRPr lang="en-US"/>
          </a:p>
        </p:txBody>
      </p:sp>
    </p:spTree>
    <p:extLst>
      <p:ext uri="{BB962C8B-B14F-4D97-AF65-F5344CB8AC3E}">
        <p14:creationId xmlns:p14="http://schemas.microsoft.com/office/powerpoint/2010/main" val="231495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7FCD1-EB37-C24D-8101-9DE95D05E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A305AB-55A7-3F44-92A2-CF8BA23CA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5209FC1-FED9-2A41-A6D9-7EFDD5EC0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Light" panose="020B0403020202020204" pitchFamily="34" charset="0"/>
              </a:defRPr>
            </a:lvl1pPr>
          </a:lstStyle>
          <a:p>
            <a:fld id="{0EDF8070-93EA-794F-9E8C-9DE705C0E533}" type="datetimeFigureOut">
              <a:rPr lang="en-US" smtClean="0"/>
              <a:pPr/>
              <a:t>3/3/22</a:t>
            </a:fld>
            <a:endParaRPr lang="en-US"/>
          </a:p>
        </p:txBody>
      </p:sp>
      <p:sp>
        <p:nvSpPr>
          <p:cNvPr id="5" name="Footer Placeholder 4">
            <a:extLst>
              <a:ext uri="{FF2B5EF4-FFF2-40B4-BE49-F238E27FC236}">
                <a16:creationId xmlns:a16="http://schemas.microsoft.com/office/drawing/2014/main" id="{D7279288-695D-9249-A996-2B3FD1C25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181E8F9E-E0F2-AA43-A364-24A0E1A17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Light" panose="020B0403020202020204" pitchFamily="34" charset="0"/>
              </a:defRPr>
            </a:lvl1pPr>
          </a:lstStyle>
          <a:p>
            <a:fld id="{1F591396-E1FB-D242-BCB2-C4639E33A567}" type="slidenum">
              <a:rPr lang="en-US" smtClean="0"/>
              <a:pPr/>
              <a:t>‹#›</a:t>
            </a:fld>
            <a:endParaRPr lang="en-US"/>
          </a:p>
        </p:txBody>
      </p:sp>
    </p:spTree>
    <p:extLst>
      <p:ext uri="{BB962C8B-B14F-4D97-AF65-F5344CB8AC3E}">
        <p14:creationId xmlns:p14="http://schemas.microsoft.com/office/powerpoint/2010/main" val="419842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cap="all" baseline="0">
          <a:solidFill>
            <a:srgbClr val="FF23AA"/>
          </a:solidFill>
          <a:latin typeface="Futura" panose="020B0602020204020303" pitchFamily="34" charset="-79"/>
          <a:ea typeface="+mj-ea"/>
          <a:cs typeface="Futura" panose="020B06020202040203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4DenkTtZ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lNV2fx7iS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chapter/10.1007/978-3-030-66073-4_9#CR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king a selfie&#10;&#10;Description automatically generated with medium confidence">
            <a:extLst>
              <a:ext uri="{FF2B5EF4-FFF2-40B4-BE49-F238E27FC236}">
                <a16:creationId xmlns:a16="http://schemas.microsoft.com/office/drawing/2014/main" id="{0E0CF9C8-8353-6844-8AC3-1A915A24A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2AE10D-F572-2F4D-9EF8-C9FFFD0CCBDD}"/>
              </a:ext>
            </a:extLst>
          </p:cNvPr>
          <p:cNvSpPr>
            <a:spLocks noGrp="1"/>
          </p:cNvSpPr>
          <p:nvPr>
            <p:ph type="ctrTitle"/>
          </p:nvPr>
        </p:nvSpPr>
        <p:spPr/>
        <p:txBody>
          <a:bodyPr/>
          <a:lstStyle/>
          <a:p>
            <a:r>
              <a:rPr lang="en-US" dirty="0"/>
              <a:t>Sex and the digital</a:t>
            </a:r>
          </a:p>
        </p:txBody>
      </p:sp>
      <p:sp>
        <p:nvSpPr>
          <p:cNvPr id="3" name="Subtitle 2">
            <a:extLst>
              <a:ext uri="{FF2B5EF4-FFF2-40B4-BE49-F238E27FC236}">
                <a16:creationId xmlns:a16="http://schemas.microsoft.com/office/drawing/2014/main" id="{926BF36A-91E9-2844-B1FE-EF795021A054}"/>
              </a:ext>
            </a:extLst>
          </p:cNvPr>
          <p:cNvSpPr>
            <a:spLocks noGrp="1"/>
          </p:cNvSpPr>
          <p:nvPr>
            <p:ph type="subTitle" idx="1"/>
          </p:nvPr>
        </p:nvSpPr>
        <p:spPr/>
        <p:txBody>
          <a:bodyPr/>
          <a:lstStyle/>
          <a:p>
            <a:r>
              <a:rPr lang="en-US" dirty="0">
                <a:solidFill>
                  <a:schemeClr val="bg1"/>
                </a:solidFill>
              </a:rPr>
              <a:t>Digital Geographies</a:t>
            </a:r>
          </a:p>
        </p:txBody>
      </p:sp>
    </p:spTree>
    <p:extLst>
      <p:ext uri="{BB962C8B-B14F-4D97-AF65-F5344CB8AC3E}">
        <p14:creationId xmlns:p14="http://schemas.microsoft.com/office/powerpoint/2010/main" val="349721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t is Still Possible to Obtain the Exact Location of Millions of Men on  Grindr - Queer Europe">
            <a:extLst>
              <a:ext uri="{FF2B5EF4-FFF2-40B4-BE49-F238E27FC236}">
                <a16:creationId xmlns:a16="http://schemas.microsoft.com/office/drawing/2014/main" id="{5053F6CD-5CA8-5D4F-AAA2-B82A0A37071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1496"/>
            <a:ext cx="12192000" cy="68594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EA7889-8285-7746-A133-1D6885E161CC}"/>
              </a:ext>
            </a:extLst>
          </p:cNvPr>
          <p:cNvSpPr>
            <a:spLocks noGrp="1"/>
          </p:cNvSpPr>
          <p:nvPr>
            <p:ph type="title"/>
          </p:nvPr>
        </p:nvSpPr>
        <p:spPr/>
        <p:txBody>
          <a:bodyPr/>
          <a:lstStyle/>
          <a:p>
            <a:r>
              <a:rPr lang="en-US" dirty="0">
                <a:solidFill>
                  <a:srgbClr val="FFFF00"/>
                </a:solidFill>
              </a:rPr>
              <a:t>Location, location, location</a:t>
            </a:r>
          </a:p>
        </p:txBody>
      </p:sp>
      <p:sp>
        <p:nvSpPr>
          <p:cNvPr id="3" name="Content Placeholder 2">
            <a:extLst>
              <a:ext uri="{FF2B5EF4-FFF2-40B4-BE49-F238E27FC236}">
                <a16:creationId xmlns:a16="http://schemas.microsoft.com/office/drawing/2014/main" id="{4D6D6358-50C1-CD48-82E2-116B57F5507D}"/>
              </a:ext>
            </a:extLst>
          </p:cNvPr>
          <p:cNvSpPr>
            <a:spLocks noGrp="1"/>
          </p:cNvSpPr>
          <p:nvPr>
            <p:ph idx="1"/>
          </p:nvPr>
        </p:nvSpPr>
        <p:spPr/>
        <p:txBody>
          <a:bodyPr/>
          <a:lstStyle/>
          <a:p>
            <a:r>
              <a:rPr lang="en-GB" dirty="0">
                <a:solidFill>
                  <a:schemeClr val="bg1"/>
                </a:solidFill>
                <a:latin typeface="Helvetica" pitchFamily="2" charset="0"/>
              </a:rPr>
              <a:t>The major attraction of apps such as Grindr, Hornet, and Blued that dominate online socialization for male-male encounter is their GPS mapping function. </a:t>
            </a:r>
          </a:p>
          <a:p>
            <a:pPr algn="r"/>
            <a:r>
              <a:rPr lang="en-GB" dirty="0">
                <a:solidFill>
                  <a:schemeClr val="bg1"/>
                </a:solidFill>
                <a:latin typeface="Helvetica" pitchFamily="2" charset="0"/>
              </a:rPr>
              <a:t>(Miles 2021: 208)</a:t>
            </a:r>
          </a:p>
          <a:p>
            <a:endParaRPr lang="en-US" dirty="0">
              <a:solidFill>
                <a:schemeClr val="bg1"/>
              </a:solidFill>
              <a:latin typeface="Helvetica" pitchFamily="2" charset="0"/>
            </a:endParaRPr>
          </a:p>
        </p:txBody>
      </p:sp>
    </p:spTree>
    <p:extLst>
      <p:ext uri="{BB962C8B-B14F-4D97-AF65-F5344CB8AC3E}">
        <p14:creationId xmlns:p14="http://schemas.microsoft.com/office/powerpoint/2010/main" val="87914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C5BC75A-BE95-2C4B-8921-F07FA1C1212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81AEA-E9E0-6548-9AA8-EF0C9D53F1C4}"/>
              </a:ext>
            </a:extLst>
          </p:cNvPr>
          <p:cNvSpPr>
            <a:spLocks noGrp="1"/>
          </p:cNvSpPr>
          <p:nvPr>
            <p:ph type="title"/>
          </p:nvPr>
        </p:nvSpPr>
        <p:spPr/>
        <p:txBody>
          <a:bodyPr>
            <a:normAutofit/>
          </a:bodyPr>
          <a:lstStyle/>
          <a:p>
            <a:pPr algn="r"/>
            <a:r>
              <a:rPr lang="en-US" sz="6000" dirty="0">
                <a:solidFill>
                  <a:srgbClr val="FFFF00"/>
                </a:solidFill>
              </a:rPr>
              <a:t>risk</a:t>
            </a:r>
          </a:p>
        </p:txBody>
      </p:sp>
    </p:spTree>
    <p:extLst>
      <p:ext uri="{BB962C8B-B14F-4D97-AF65-F5344CB8AC3E}">
        <p14:creationId xmlns:p14="http://schemas.microsoft.com/office/powerpoint/2010/main" val="380635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B219-E042-8841-8883-F300950336B0}"/>
              </a:ext>
            </a:extLst>
          </p:cNvPr>
          <p:cNvSpPr>
            <a:spLocks noGrp="1"/>
          </p:cNvSpPr>
          <p:nvPr>
            <p:ph type="title"/>
          </p:nvPr>
        </p:nvSpPr>
        <p:spPr/>
        <p:txBody>
          <a:bodyPr/>
          <a:lstStyle/>
          <a:p>
            <a:r>
              <a:rPr lang="en-US" dirty="0"/>
              <a:t>image</a:t>
            </a:r>
          </a:p>
        </p:txBody>
      </p:sp>
      <p:pic>
        <p:nvPicPr>
          <p:cNvPr id="1030" name="Picture 6">
            <a:extLst>
              <a:ext uri="{FF2B5EF4-FFF2-40B4-BE49-F238E27FC236}">
                <a16:creationId xmlns:a16="http://schemas.microsoft.com/office/drawing/2014/main" id="{E0E50C84-917F-FC48-8D27-013C66EB7865}"/>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451994" y="1690688"/>
            <a:ext cx="7288011" cy="48686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534508-008D-0842-936A-928810869098}"/>
              </a:ext>
            </a:extLst>
          </p:cNvPr>
          <p:cNvSpPr txBox="1"/>
          <p:nvPr/>
        </p:nvSpPr>
        <p:spPr>
          <a:xfrm>
            <a:off x="2451994" y="1690688"/>
            <a:ext cx="7288011" cy="2246769"/>
          </a:xfrm>
          <a:prstGeom prst="rect">
            <a:avLst/>
          </a:prstGeom>
          <a:solidFill>
            <a:schemeClr val="tx1">
              <a:lumMod val="75000"/>
              <a:lumOff val="25000"/>
              <a:alpha val="80000"/>
            </a:schemeClr>
          </a:solidFill>
        </p:spPr>
        <p:txBody>
          <a:bodyPr wrap="square">
            <a:spAutoFit/>
          </a:bodyPr>
          <a:lstStyle/>
          <a:p>
            <a:r>
              <a:rPr lang="en-GB" sz="2800" dirty="0">
                <a:solidFill>
                  <a:schemeClr val="bg1"/>
                </a:solidFill>
                <a:effectLst/>
                <a:latin typeface="Helvetica Light" panose="020B0403020202020204" pitchFamily="34" charset="0"/>
              </a:rPr>
              <a:t>masculinities and sexualities are negotiated and produced through the Grindr grid to understand the lived experience of being a man who uses Grindr </a:t>
            </a:r>
            <a:endParaRPr lang="en-GB" sz="2800" dirty="0">
              <a:solidFill>
                <a:schemeClr val="bg1"/>
              </a:solidFill>
              <a:effectLst/>
              <a:latin typeface="Helvetica Light" panose="020B0403020202020204" pitchFamily="34" charset="0"/>
            </a:endParaRPr>
          </a:p>
          <a:p>
            <a:r>
              <a:rPr lang="en-GB" sz="2800" dirty="0">
                <a:solidFill>
                  <a:schemeClr val="bg1"/>
                </a:solidFill>
                <a:latin typeface="Helvetica Light" panose="020B0403020202020204" pitchFamily="34" charset="0"/>
              </a:rPr>
              <a:t>(Bonner-Thompson 2017: 1613)</a:t>
            </a:r>
          </a:p>
        </p:txBody>
      </p:sp>
    </p:spTree>
    <p:extLst>
      <p:ext uri="{BB962C8B-B14F-4D97-AF65-F5344CB8AC3E}">
        <p14:creationId xmlns:p14="http://schemas.microsoft.com/office/powerpoint/2010/main" val="16768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B219-E042-8841-8883-F300950336B0}"/>
              </a:ext>
            </a:extLst>
          </p:cNvPr>
          <p:cNvSpPr>
            <a:spLocks noGrp="1"/>
          </p:cNvSpPr>
          <p:nvPr>
            <p:ph type="title"/>
          </p:nvPr>
        </p:nvSpPr>
        <p:spPr/>
        <p:txBody>
          <a:bodyPr/>
          <a:lstStyle/>
          <a:p>
            <a:r>
              <a:rPr lang="en-US" dirty="0"/>
              <a:t>image</a:t>
            </a:r>
          </a:p>
        </p:txBody>
      </p:sp>
      <p:pic>
        <p:nvPicPr>
          <p:cNvPr id="1030" name="Picture 6">
            <a:extLst>
              <a:ext uri="{FF2B5EF4-FFF2-40B4-BE49-F238E27FC236}">
                <a16:creationId xmlns:a16="http://schemas.microsoft.com/office/drawing/2014/main" id="{E0E50C84-917F-FC48-8D27-013C66EB7865}"/>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8394538" y="1470769"/>
            <a:ext cx="2959262" cy="4868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48E70C-3032-2F47-B4AE-77BD519949FF}"/>
              </a:ext>
            </a:extLst>
          </p:cNvPr>
          <p:cNvSpPr txBox="1"/>
          <p:nvPr/>
        </p:nvSpPr>
        <p:spPr>
          <a:xfrm>
            <a:off x="826625" y="1818013"/>
            <a:ext cx="7072131" cy="4493538"/>
          </a:xfrm>
          <a:prstGeom prst="rect">
            <a:avLst/>
          </a:prstGeom>
          <a:noFill/>
        </p:spPr>
        <p:txBody>
          <a:bodyPr wrap="square">
            <a:spAutoFit/>
          </a:bodyPr>
          <a:lstStyle/>
          <a:p>
            <a:r>
              <a:rPr lang="en-GB" sz="2600" u="none" strike="noStrike" dirty="0">
                <a:solidFill>
                  <a:srgbClr val="FF23AA"/>
                </a:solidFill>
                <a:effectLst/>
                <a:latin typeface="Helvetica Light" panose="020B0403020202020204" pitchFamily="34" charset="0"/>
              </a:rPr>
              <a:t>Some Grindr users chose to show different parts of their unclothed bodies in their profile pictures</a:t>
            </a:r>
            <a:r>
              <a:rPr lang="en-GB" sz="2600" u="none" strike="noStrike" dirty="0">
                <a:solidFill>
                  <a:srgbClr val="333333"/>
                </a:solidFill>
                <a:effectLst/>
                <a:latin typeface="Helvetica Light" panose="020B0403020202020204" pitchFamily="34" charset="0"/>
              </a:rPr>
              <a:t>. Only certain body parts are able to be exposed in pictures as Grindr have ‘profile guidelines’ that restrict complete nudity. Therefore, users are unable to use naked pictures, or pictures that highlight the shape of their genitals through clothing. The degree of exposure varied, and included, but was not exclusive to, shirtless men, and men in underwear and unbuttoned clothes.</a:t>
            </a:r>
            <a:endParaRPr lang="en-US" sz="2600" dirty="0">
              <a:latin typeface="Helvetica Light" panose="020B0403020202020204" pitchFamily="34" charset="0"/>
            </a:endParaRPr>
          </a:p>
        </p:txBody>
      </p:sp>
    </p:spTree>
    <p:extLst>
      <p:ext uri="{BB962C8B-B14F-4D97-AF65-F5344CB8AC3E}">
        <p14:creationId xmlns:p14="http://schemas.microsoft.com/office/powerpoint/2010/main" val="240462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B219-E042-8841-8883-F300950336B0}"/>
              </a:ext>
            </a:extLst>
          </p:cNvPr>
          <p:cNvSpPr>
            <a:spLocks noGrp="1"/>
          </p:cNvSpPr>
          <p:nvPr>
            <p:ph type="title"/>
          </p:nvPr>
        </p:nvSpPr>
        <p:spPr/>
        <p:txBody>
          <a:bodyPr/>
          <a:lstStyle/>
          <a:p>
            <a:r>
              <a:rPr lang="en-US" dirty="0"/>
              <a:t>image</a:t>
            </a:r>
          </a:p>
        </p:txBody>
      </p:sp>
      <p:pic>
        <p:nvPicPr>
          <p:cNvPr id="1030" name="Picture 6">
            <a:extLst>
              <a:ext uri="{FF2B5EF4-FFF2-40B4-BE49-F238E27FC236}">
                <a16:creationId xmlns:a16="http://schemas.microsoft.com/office/drawing/2014/main" id="{E0E50C84-917F-FC48-8D27-013C66EB7865}"/>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8394538" y="1470769"/>
            <a:ext cx="2959262" cy="4868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48E70C-3032-2F47-B4AE-77BD519949FF}"/>
              </a:ext>
            </a:extLst>
          </p:cNvPr>
          <p:cNvSpPr txBox="1"/>
          <p:nvPr/>
        </p:nvSpPr>
        <p:spPr>
          <a:xfrm>
            <a:off x="826625" y="1818013"/>
            <a:ext cx="7072131" cy="3693319"/>
          </a:xfrm>
          <a:prstGeom prst="rect">
            <a:avLst/>
          </a:prstGeom>
          <a:noFill/>
        </p:spPr>
        <p:txBody>
          <a:bodyPr wrap="square">
            <a:spAutoFit/>
          </a:bodyPr>
          <a:lstStyle/>
          <a:p>
            <a:r>
              <a:rPr lang="en-GB" sz="2600" dirty="0">
                <a:latin typeface="Helvetica Light" panose="020B0403020202020204" pitchFamily="34" charset="0"/>
              </a:rPr>
              <a:t>Lifestyle masculinities emerge when men who use Grindr seek to (re)construct a digital body that is entangled with everyday and material geographies. The regulatory practices that can shape men’s material bodies – for example, size and shape – work through the productions of masculinities in the Grindr grid. </a:t>
            </a:r>
          </a:p>
          <a:p>
            <a:r>
              <a:rPr lang="en-GB" sz="2600" dirty="0">
                <a:latin typeface="Helvetica Light" panose="020B0403020202020204" pitchFamily="34" charset="0"/>
              </a:rPr>
              <a:t>(Bonner-Thompson 2017: 1619)</a:t>
            </a:r>
            <a:endParaRPr lang="en-US" sz="2600" dirty="0">
              <a:latin typeface="Helvetica Light" panose="020B0403020202020204" pitchFamily="34" charset="0"/>
            </a:endParaRPr>
          </a:p>
        </p:txBody>
      </p:sp>
    </p:spTree>
    <p:extLst>
      <p:ext uri="{BB962C8B-B14F-4D97-AF65-F5344CB8AC3E}">
        <p14:creationId xmlns:p14="http://schemas.microsoft.com/office/powerpoint/2010/main" val="278031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aking a selfie&#10;&#10;Description automatically generated with medium confidence">
            <a:extLst>
              <a:ext uri="{FF2B5EF4-FFF2-40B4-BE49-F238E27FC236}">
                <a16:creationId xmlns:a16="http://schemas.microsoft.com/office/drawing/2014/main" id="{9EE4D9EE-079D-CD47-831B-5C8AC22E06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B793ED-4F32-F940-B292-7CC92F203490}"/>
              </a:ext>
            </a:extLst>
          </p:cNvPr>
          <p:cNvSpPr>
            <a:spLocks noGrp="1"/>
          </p:cNvSpPr>
          <p:nvPr>
            <p:ph type="title"/>
          </p:nvPr>
        </p:nvSpPr>
        <p:spPr/>
        <p:txBody>
          <a:bodyPr/>
          <a:lstStyle/>
          <a:p>
            <a:r>
              <a:rPr lang="en-US" dirty="0"/>
              <a:t>Mediating sex</a:t>
            </a:r>
          </a:p>
        </p:txBody>
      </p:sp>
    </p:spTree>
    <p:extLst>
      <p:ext uri="{BB962C8B-B14F-4D97-AF65-F5344CB8AC3E}">
        <p14:creationId xmlns:p14="http://schemas.microsoft.com/office/powerpoint/2010/main" val="156598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pp Spying - How to Tell If Someone Is Spying on Your Phone">
            <a:extLst>
              <a:ext uri="{FF2B5EF4-FFF2-40B4-BE49-F238E27FC236}">
                <a16:creationId xmlns:a16="http://schemas.microsoft.com/office/drawing/2014/main" id="{5BCFB14C-97DC-B648-8814-5A4CD88CA9B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94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0252D-B4D2-5D4F-AF05-F3916B9EF744}"/>
              </a:ext>
            </a:extLst>
          </p:cNvPr>
          <p:cNvSpPr>
            <a:spLocks noGrp="1"/>
          </p:cNvSpPr>
          <p:nvPr>
            <p:ph type="title"/>
          </p:nvPr>
        </p:nvSpPr>
        <p:spPr/>
        <p:txBody>
          <a:bodyPr/>
          <a:lstStyle/>
          <a:p>
            <a:r>
              <a:rPr lang="en-US" dirty="0"/>
              <a:t>sexting</a:t>
            </a:r>
          </a:p>
        </p:txBody>
      </p:sp>
      <p:sp>
        <p:nvSpPr>
          <p:cNvPr id="4" name="Content Placeholder 3">
            <a:extLst>
              <a:ext uri="{FF2B5EF4-FFF2-40B4-BE49-F238E27FC236}">
                <a16:creationId xmlns:a16="http://schemas.microsoft.com/office/drawing/2014/main" id="{E715778B-57CB-8E46-BA10-E79AB20E6672}"/>
              </a:ext>
            </a:extLst>
          </p:cNvPr>
          <p:cNvSpPr>
            <a:spLocks noGrp="1"/>
          </p:cNvSpPr>
          <p:nvPr>
            <p:ph idx="1"/>
          </p:nvPr>
        </p:nvSpPr>
        <p:spPr/>
        <p:txBody>
          <a:bodyPr/>
          <a:lstStyle/>
          <a:p>
            <a:r>
              <a:rPr lang="en-US" dirty="0"/>
              <a:t>Video:</a:t>
            </a:r>
          </a:p>
          <a:p>
            <a:r>
              <a:rPr lang="en-US" dirty="0">
                <a:hlinkClick r:id="rId2"/>
              </a:rPr>
              <a:t>https://www.youtube.com/watch?v=V4DenkTtZpg</a:t>
            </a:r>
            <a:r>
              <a:rPr lang="en-US" dirty="0"/>
              <a:t> </a:t>
            </a:r>
          </a:p>
        </p:txBody>
      </p:sp>
    </p:spTree>
    <p:extLst>
      <p:ext uri="{BB962C8B-B14F-4D97-AF65-F5344CB8AC3E}">
        <p14:creationId xmlns:p14="http://schemas.microsoft.com/office/powerpoint/2010/main" val="256773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9907-5C2F-FF4D-AB6F-490306F32164}"/>
              </a:ext>
            </a:extLst>
          </p:cNvPr>
          <p:cNvSpPr>
            <a:spLocks noGrp="1"/>
          </p:cNvSpPr>
          <p:nvPr>
            <p:ph type="title"/>
          </p:nvPr>
        </p:nvSpPr>
        <p:spPr/>
        <p:txBody>
          <a:bodyPr/>
          <a:lstStyle/>
          <a:p>
            <a:r>
              <a:rPr lang="en-US" dirty="0"/>
              <a:t>platform</a:t>
            </a:r>
          </a:p>
        </p:txBody>
      </p:sp>
      <p:pic>
        <p:nvPicPr>
          <p:cNvPr id="2050" name="Picture 2" descr="Pornhub purges all unverified user videos -- over two-thirds of content |  Fox Business">
            <a:extLst>
              <a:ext uri="{FF2B5EF4-FFF2-40B4-BE49-F238E27FC236}">
                <a16:creationId xmlns:a16="http://schemas.microsoft.com/office/drawing/2014/main" id="{AC16CF90-8B18-994C-A7ED-075349E4E6CD}"/>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03276" y="1808163"/>
            <a:ext cx="5119260" cy="28795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nlyfans Is Ushering the Creator Economy into a New Era | The Startup">
            <a:extLst>
              <a:ext uri="{FF2B5EF4-FFF2-40B4-BE49-F238E27FC236}">
                <a16:creationId xmlns:a16="http://schemas.microsoft.com/office/drawing/2014/main" id="{8D6F89A8-9C00-5546-BDC0-A7D44CA4FD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4540" y="1808163"/>
            <a:ext cx="5119260" cy="287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9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98364-1374-FB4C-B79F-F9F5452C5C86}"/>
              </a:ext>
            </a:extLst>
          </p:cNvPr>
          <p:cNvSpPr>
            <a:spLocks noGrp="1"/>
          </p:cNvSpPr>
          <p:nvPr>
            <p:ph type="title"/>
          </p:nvPr>
        </p:nvSpPr>
        <p:spPr/>
        <p:txBody>
          <a:bodyPr/>
          <a:lstStyle/>
          <a:p>
            <a:r>
              <a:rPr lang="en-US" dirty="0"/>
              <a:t>Sex tech?</a:t>
            </a:r>
          </a:p>
        </p:txBody>
      </p:sp>
      <p:sp>
        <p:nvSpPr>
          <p:cNvPr id="4" name="Content Placeholder 3">
            <a:extLst>
              <a:ext uri="{FF2B5EF4-FFF2-40B4-BE49-F238E27FC236}">
                <a16:creationId xmlns:a16="http://schemas.microsoft.com/office/drawing/2014/main" id="{B6EAD2B6-83D6-DE44-8E65-74DCB4C5E8A1}"/>
              </a:ext>
            </a:extLst>
          </p:cNvPr>
          <p:cNvSpPr>
            <a:spLocks noGrp="1"/>
          </p:cNvSpPr>
          <p:nvPr>
            <p:ph idx="1"/>
          </p:nvPr>
        </p:nvSpPr>
        <p:spPr/>
        <p:txBody>
          <a:bodyPr/>
          <a:lstStyle/>
          <a:p>
            <a:r>
              <a:rPr lang="en-US" dirty="0"/>
              <a:t>Video except from:</a:t>
            </a:r>
          </a:p>
          <a:p>
            <a:r>
              <a:rPr lang="en-US" dirty="0">
                <a:hlinkClick r:id="rId2"/>
              </a:rPr>
              <a:t>https://www.youtube.com/watch?v</a:t>
            </a:r>
            <a:r>
              <a:rPr lang="en-US">
                <a:hlinkClick r:id="rId2"/>
              </a:rPr>
              <a:t>=qlNV2fx7iS0</a:t>
            </a:r>
            <a:r>
              <a:rPr lang="en-US"/>
              <a:t> </a:t>
            </a:r>
          </a:p>
        </p:txBody>
      </p:sp>
    </p:spTree>
    <p:extLst>
      <p:ext uri="{BB962C8B-B14F-4D97-AF65-F5344CB8AC3E}">
        <p14:creationId xmlns:p14="http://schemas.microsoft.com/office/powerpoint/2010/main" val="330165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C3F8-2514-AE4C-9608-FE2C7244B4C4}"/>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8CCAE171-DD59-0C45-BA5D-60806C5D62D8}"/>
              </a:ext>
            </a:extLst>
          </p:cNvPr>
          <p:cNvSpPr>
            <a:spLocks noGrp="1"/>
          </p:cNvSpPr>
          <p:nvPr>
            <p:ph idx="1"/>
          </p:nvPr>
        </p:nvSpPr>
        <p:spPr/>
        <p:txBody>
          <a:bodyPr/>
          <a:lstStyle/>
          <a:p>
            <a:pPr marL="514350" indent="-514350">
              <a:buFont typeface="+mj-lt"/>
              <a:buAutoNum type="arabicPeriod"/>
            </a:pPr>
            <a:r>
              <a:rPr lang="en-GB" dirty="0"/>
              <a:t>the ways some people use apps and platforms in order to meet others for sex and how this relates to city-spaces</a:t>
            </a:r>
          </a:p>
          <a:p>
            <a:pPr marL="514350" indent="-514350">
              <a:buFont typeface="+mj-lt"/>
              <a:buAutoNum type="arabicPeriod"/>
            </a:pPr>
            <a:r>
              <a:rPr lang="en-GB" dirty="0"/>
              <a:t>the ways in which our intimate moments are increasingly mediated with and through digital technologies</a:t>
            </a:r>
            <a:endParaRPr lang="en-US" dirty="0"/>
          </a:p>
        </p:txBody>
      </p:sp>
    </p:spTree>
    <p:extLst>
      <p:ext uri="{BB962C8B-B14F-4D97-AF65-F5344CB8AC3E}">
        <p14:creationId xmlns:p14="http://schemas.microsoft.com/office/powerpoint/2010/main" val="377674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9522-5CCA-3F4F-AC4D-B3F120831027}"/>
              </a:ext>
            </a:extLst>
          </p:cNvPr>
          <p:cNvSpPr>
            <a:spLocks noGrp="1"/>
          </p:cNvSpPr>
          <p:nvPr>
            <p:ph type="title"/>
          </p:nvPr>
        </p:nvSpPr>
        <p:spPr/>
        <p:txBody>
          <a:bodyPr/>
          <a:lstStyle/>
          <a:p>
            <a:r>
              <a:rPr lang="en-US" dirty="0"/>
              <a:t>device</a:t>
            </a:r>
          </a:p>
        </p:txBody>
      </p:sp>
      <p:pic>
        <p:nvPicPr>
          <p:cNvPr id="9220" name="Picture 4" descr="Pornhub launches interactive smut that makes men&amp;amp;#39;s sex toys &amp;amp;#39;pulse&amp;amp;#39; in time  to the on-screen action">
            <a:extLst>
              <a:ext uri="{FF2B5EF4-FFF2-40B4-BE49-F238E27FC236}">
                <a16:creationId xmlns:a16="http://schemas.microsoft.com/office/drawing/2014/main" id="{7B5146DB-A7C8-4844-9DC4-2FD4E258247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0" y="1808164"/>
            <a:ext cx="5257800" cy="27488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ioness Smart Vibrator: Literally see your orgasms | Indiegogo">
            <a:extLst>
              <a:ext uri="{FF2B5EF4-FFF2-40B4-BE49-F238E27FC236}">
                <a16:creationId xmlns:a16="http://schemas.microsoft.com/office/drawing/2014/main" id="{07AAC76E-2120-B441-8B1C-152C12A838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808165"/>
            <a:ext cx="5235863" cy="27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9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42E2A-3976-5A46-B09E-758F05B37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0115" y="228600"/>
            <a:ext cx="5375647" cy="6400800"/>
          </a:xfrm>
          <a:prstGeom prst="rect">
            <a:avLst/>
          </a:prstGeom>
        </p:spPr>
      </p:pic>
    </p:spTree>
    <p:extLst>
      <p:ext uri="{BB962C8B-B14F-4D97-AF65-F5344CB8AC3E}">
        <p14:creationId xmlns:p14="http://schemas.microsoft.com/office/powerpoint/2010/main" val="37820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2F88-5BED-974C-8F41-8007CCE41FFC}"/>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B5A05CB5-FE5B-3A41-93A0-DDD969D0757A}"/>
              </a:ext>
            </a:extLst>
          </p:cNvPr>
          <p:cNvSpPr>
            <a:spLocks noGrp="1"/>
          </p:cNvSpPr>
          <p:nvPr>
            <p:ph idx="1"/>
          </p:nvPr>
        </p:nvSpPr>
        <p:spPr/>
        <p:txBody>
          <a:bodyPr/>
          <a:lstStyle/>
          <a:p>
            <a:r>
              <a:rPr lang="en-US" dirty="0"/>
              <a:t>How we find sexual partners is often mediated by apps</a:t>
            </a:r>
          </a:p>
          <a:p>
            <a:endParaRPr lang="en-US" dirty="0"/>
          </a:p>
          <a:p>
            <a:r>
              <a:rPr lang="en-US" dirty="0"/>
              <a:t>This in turn shapes how we navigate and negotiate public and private spaces</a:t>
            </a:r>
          </a:p>
        </p:txBody>
      </p:sp>
    </p:spTree>
    <p:extLst>
      <p:ext uri="{BB962C8B-B14F-4D97-AF65-F5344CB8AC3E}">
        <p14:creationId xmlns:p14="http://schemas.microsoft.com/office/powerpoint/2010/main" val="420908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2F88-5BED-974C-8F41-8007CCE41FFC}"/>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B5A05CB5-FE5B-3A41-93A0-DDD969D0757A}"/>
              </a:ext>
            </a:extLst>
          </p:cNvPr>
          <p:cNvSpPr>
            <a:spLocks noGrp="1"/>
          </p:cNvSpPr>
          <p:nvPr>
            <p:ph idx="1"/>
          </p:nvPr>
        </p:nvSpPr>
        <p:spPr/>
        <p:txBody>
          <a:bodyPr/>
          <a:lstStyle/>
          <a:p>
            <a:r>
              <a:rPr lang="en-US" dirty="0"/>
              <a:t>Our most intimate moments are often mediated by digital technologies, knowingly or not</a:t>
            </a:r>
          </a:p>
          <a:p>
            <a:endParaRPr lang="en-US" dirty="0"/>
          </a:p>
          <a:p>
            <a:r>
              <a:rPr lang="en-US" dirty="0"/>
              <a:t>The capacity to take and share images digitally has had a significant influence on how we understand a negotiate intimacy</a:t>
            </a:r>
          </a:p>
        </p:txBody>
      </p:sp>
    </p:spTree>
    <p:extLst>
      <p:ext uri="{BB962C8B-B14F-4D97-AF65-F5344CB8AC3E}">
        <p14:creationId xmlns:p14="http://schemas.microsoft.com/office/powerpoint/2010/main" val="105168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t is Still Possible to Obtain the Exact Location of Millions of Men on  Grindr - Queer Europe">
            <a:extLst>
              <a:ext uri="{FF2B5EF4-FFF2-40B4-BE49-F238E27FC236}">
                <a16:creationId xmlns:a16="http://schemas.microsoft.com/office/drawing/2014/main" id="{D90EAF07-CAC4-2745-96BA-47DF1304DC74}"/>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0" y="-1496"/>
            <a:ext cx="12192000" cy="68594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6B5B28F-39B6-9748-B7C0-76DECA6710C6}"/>
              </a:ext>
            </a:extLst>
          </p:cNvPr>
          <p:cNvSpPr>
            <a:spLocks noGrp="1"/>
          </p:cNvSpPr>
          <p:nvPr>
            <p:ph type="title"/>
          </p:nvPr>
        </p:nvSpPr>
        <p:spPr/>
        <p:txBody>
          <a:bodyPr/>
          <a:lstStyle/>
          <a:p>
            <a:r>
              <a:rPr lang="en-US" dirty="0"/>
              <a:t>Sex in our cities</a:t>
            </a:r>
          </a:p>
        </p:txBody>
      </p:sp>
    </p:spTree>
    <p:extLst>
      <p:ext uri="{BB962C8B-B14F-4D97-AF65-F5344CB8AC3E}">
        <p14:creationId xmlns:p14="http://schemas.microsoft.com/office/powerpoint/2010/main" val="349171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B1D2-AE30-4141-8160-AED6CD401701}"/>
              </a:ext>
            </a:extLst>
          </p:cNvPr>
          <p:cNvSpPr>
            <a:spLocks noGrp="1"/>
          </p:cNvSpPr>
          <p:nvPr>
            <p:ph type="title"/>
          </p:nvPr>
        </p:nvSpPr>
        <p:spPr/>
        <p:txBody>
          <a:bodyPr/>
          <a:lstStyle/>
          <a:p>
            <a:r>
              <a:rPr lang="en-US" dirty="0"/>
              <a:t>Sex in our cities</a:t>
            </a:r>
          </a:p>
        </p:txBody>
      </p:sp>
      <p:sp>
        <p:nvSpPr>
          <p:cNvPr id="3" name="Content Placeholder 2">
            <a:extLst>
              <a:ext uri="{FF2B5EF4-FFF2-40B4-BE49-F238E27FC236}">
                <a16:creationId xmlns:a16="http://schemas.microsoft.com/office/drawing/2014/main" id="{15F45317-5E96-1344-8C44-4790A89AAFC0}"/>
              </a:ext>
            </a:extLst>
          </p:cNvPr>
          <p:cNvSpPr>
            <a:spLocks noGrp="1"/>
          </p:cNvSpPr>
          <p:nvPr>
            <p:ph idx="1"/>
          </p:nvPr>
        </p:nvSpPr>
        <p:spPr/>
        <p:txBody>
          <a:bodyPr>
            <a:normAutofit lnSpcReduction="10000"/>
          </a:bodyPr>
          <a:lstStyle/>
          <a:p>
            <a:r>
              <a:rPr lang="en-US" dirty="0"/>
              <a:t>Long history of sex ‘outside’, as George Michael celebrated</a:t>
            </a:r>
          </a:p>
          <a:p>
            <a:endParaRPr lang="en-US" dirty="0"/>
          </a:p>
          <a:p>
            <a:r>
              <a:rPr lang="en-US" dirty="0"/>
              <a:t>Much of this is associated with men who have sex with other men, but it’s not exclusive</a:t>
            </a:r>
          </a:p>
          <a:p>
            <a:endParaRPr lang="en-US" dirty="0"/>
          </a:p>
          <a:p>
            <a:r>
              <a:rPr lang="en-GB" i="1" dirty="0"/>
              <a:t>Let’s go outside (let’s go outside),</a:t>
            </a:r>
            <a:endParaRPr lang="en-GB" dirty="0"/>
          </a:p>
          <a:p>
            <a:r>
              <a:rPr lang="en-GB" i="1" dirty="0"/>
              <a:t>In the moonshine</a:t>
            </a:r>
            <a:endParaRPr lang="en-GB" dirty="0"/>
          </a:p>
          <a:p>
            <a:r>
              <a:rPr lang="en-GB" i="1" dirty="0"/>
              <a:t>Take me to the places that I love best</a:t>
            </a:r>
            <a:endParaRPr lang="en-GB" dirty="0"/>
          </a:p>
          <a:p>
            <a:pPr algn="r"/>
            <a:r>
              <a:rPr lang="en-GB" dirty="0"/>
              <a:t>George Michael, </a:t>
            </a:r>
            <a:r>
              <a:rPr lang="en-GB" i="1" dirty="0"/>
              <a:t>Outside</a:t>
            </a:r>
            <a:r>
              <a:rPr lang="en-GB" dirty="0"/>
              <a:t> (</a:t>
            </a:r>
            <a:r>
              <a:rPr lang="en-GB" u="sng" dirty="0">
                <a:hlinkClick r:id="rId2" tooltip="View reference"/>
              </a:rPr>
              <a:t>1998</a:t>
            </a:r>
            <a:r>
              <a:rPr lang="en-GB" dirty="0"/>
              <a:t>)</a:t>
            </a:r>
          </a:p>
          <a:p>
            <a:endParaRPr lang="en-US" dirty="0"/>
          </a:p>
        </p:txBody>
      </p:sp>
    </p:spTree>
    <p:extLst>
      <p:ext uri="{BB962C8B-B14F-4D97-AF65-F5344CB8AC3E}">
        <p14:creationId xmlns:p14="http://schemas.microsoft.com/office/powerpoint/2010/main" val="234207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cottaging divide – Vada Magazine">
            <a:extLst>
              <a:ext uri="{FF2B5EF4-FFF2-40B4-BE49-F238E27FC236}">
                <a16:creationId xmlns:a16="http://schemas.microsoft.com/office/drawing/2014/main" id="{1BFAEF04-3233-3149-AC04-40DF6F60B6D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1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ke a virtual drink and support Manchester&amp;amp;#39;s Gay Village | InYourArea  Community">
            <a:extLst>
              <a:ext uri="{FF2B5EF4-FFF2-40B4-BE49-F238E27FC236}">
                <a16:creationId xmlns:a16="http://schemas.microsoft.com/office/drawing/2014/main" id="{C3CC7972-DE12-F946-879B-F05206230899}"/>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6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51B2-BAAC-9F4B-A979-0637F5B44F04}"/>
              </a:ext>
            </a:extLst>
          </p:cNvPr>
          <p:cNvSpPr>
            <a:spLocks noGrp="1"/>
          </p:cNvSpPr>
          <p:nvPr>
            <p:ph type="title"/>
          </p:nvPr>
        </p:nvSpPr>
        <p:spPr/>
        <p:txBody>
          <a:bodyPr/>
          <a:lstStyle/>
          <a:p>
            <a:r>
              <a:rPr lang="en-US" dirty="0"/>
              <a:t>Sex in our cities</a:t>
            </a:r>
          </a:p>
        </p:txBody>
      </p:sp>
      <p:sp>
        <p:nvSpPr>
          <p:cNvPr id="3" name="Content Placeholder 2">
            <a:extLst>
              <a:ext uri="{FF2B5EF4-FFF2-40B4-BE49-F238E27FC236}">
                <a16:creationId xmlns:a16="http://schemas.microsoft.com/office/drawing/2014/main" id="{71232F4B-97EB-C647-90D6-7C0651333DCE}"/>
              </a:ext>
            </a:extLst>
          </p:cNvPr>
          <p:cNvSpPr>
            <a:spLocks noGrp="1"/>
          </p:cNvSpPr>
          <p:nvPr>
            <p:ph idx="1"/>
          </p:nvPr>
        </p:nvSpPr>
        <p:spPr/>
        <p:txBody>
          <a:bodyPr/>
          <a:lstStyle/>
          <a:p>
            <a:r>
              <a:rPr lang="en-US" dirty="0"/>
              <a:t>‘Gay villages’, ‘gayborhoods’ and </a:t>
            </a:r>
            <a:r>
              <a:rPr lang="en-GB" dirty="0"/>
              <a:t>the exclusionary spaces and segregated spaces that have so often characterized queer urban life</a:t>
            </a:r>
          </a:p>
          <a:p>
            <a:endParaRPr lang="en-US" dirty="0"/>
          </a:p>
          <a:p>
            <a:r>
              <a:rPr lang="en-GB" dirty="0"/>
              <a:t>while cities have constituted—and continue to constitute—spaces of sexual possibility, they are also sites upon which ‘sexuality is most intensely scrutinised’ (Hubbard 2011: xiv). </a:t>
            </a:r>
            <a:endParaRPr lang="en-US" dirty="0"/>
          </a:p>
        </p:txBody>
      </p:sp>
    </p:spTree>
    <p:extLst>
      <p:ext uri="{BB962C8B-B14F-4D97-AF65-F5344CB8AC3E}">
        <p14:creationId xmlns:p14="http://schemas.microsoft.com/office/powerpoint/2010/main" val="176213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C8AA-04BD-A34A-B8D8-F3201A0675DC}"/>
              </a:ext>
            </a:extLst>
          </p:cNvPr>
          <p:cNvSpPr>
            <a:spLocks noGrp="1"/>
          </p:cNvSpPr>
          <p:nvPr>
            <p:ph type="title"/>
          </p:nvPr>
        </p:nvSpPr>
        <p:spPr/>
        <p:txBody>
          <a:bodyPr/>
          <a:lstStyle/>
          <a:p>
            <a:r>
              <a:rPr lang="en-US" dirty="0"/>
              <a:t>An app for that</a:t>
            </a:r>
          </a:p>
        </p:txBody>
      </p:sp>
      <p:sp>
        <p:nvSpPr>
          <p:cNvPr id="3" name="Content Placeholder 2">
            <a:extLst>
              <a:ext uri="{FF2B5EF4-FFF2-40B4-BE49-F238E27FC236}">
                <a16:creationId xmlns:a16="http://schemas.microsoft.com/office/drawing/2014/main" id="{FEE80743-D0DB-D446-AA8D-002B240A0363}"/>
              </a:ext>
            </a:extLst>
          </p:cNvPr>
          <p:cNvSpPr>
            <a:spLocks noGrp="1"/>
          </p:cNvSpPr>
          <p:nvPr>
            <p:ph idx="1"/>
          </p:nvPr>
        </p:nvSpPr>
        <p:spPr/>
        <p:txBody>
          <a:bodyPr/>
          <a:lstStyle/>
          <a:p>
            <a:r>
              <a:rPr lang="en-GB" dirty="0"/>
              <a:t>For the LGBTQ app user, Grindr or Scruff or HER can reconfigure any street, park, bar, or home into a queer space by brokering a meeting between mutually attracted individuals.</a:t>
            </a:r>
          </a:p>
          <a:p>
            <a:pPr algn="r"/>
            <a:r>
              <a:rPr lang="en-GB" dirty="0"/>
              <a:t>(Miles 2021: 205)</a:t>
            </a:r>
            <a:endParaRPr lang="en-US" dirty="0"/>
          </a:p>
        </p:txBody>
      </p:sp>
    </p:spTree>
    <p:extLst>
      <p:ext uri="{BB962C8B-B14F-4D97-AF65-F5344CB8AC3E}">
        <p14:creationId xmlns:p14="http://schemas.microsoft.com/office/powerpoint/2010/main" val="126277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27CD-BE5E-B940-985E-7A342F6D6BF3}"/>
              </a:ext>
            </a:extLst>
          </p:cNvPr>
          <p:cNvSpPr>
            <a:spLocks noGrp="1"/>
          </p:cNvSpPr>
          <p:nvPr>
            <p:ph type="title"/>
          </p:nvPr>
        </p:nvSpPr>
        <p:spPr/>
        <p:txBody>
          <a:bodyPr/>
          <a:lstStyle/>
          <a:p>
            <a:r>
              <a:rPr lang="en-US" dirty="0"/>
              <a:t>An app for that</a:t>
            </a:r>
          </a:p>
        </p:txBody>
      </p:sp>
      <p:sp>
        <p:nvSpPr>
          <p:cNvPr id="3" name="Content Placeholder 2">
            <a:extLst>
              <a:ext uri="{FF2B5EF4-FFF2-40B4-BE49-F238E27FC236}">
                <a16:creationId xmlns:a16="http://schemas.microsoft.com/office/drawing/2014/main" id="{2A20C172-8C27-3E46-8F03-72CA6D7C2103}"/>
              </a:ext>
            </a:extLst>
          </p:cNvPr>
          <p:cNvSpPr>
            <a:spLocks noGrp="1"/>
          </p:cNvSpPr>
          <p:nvPr>
            <p:ph idx="1"/>
          </p:nvPr>
        </p:nvSpPr>
        <p:spPr/>
        <p:txBody>
          <a:bodyPr/>
          <a:lstStyle/>
          <a:p>
            <a:r>
              <a:rPr lang="en-GB" dirty="0"/>
              <a:t>Queer men have long used </a:t>
            </a:r>
            <a:r>
              <a:rPr lang="en-GB" dirty="0">
                <a:solidFill>
                  <a:srgbClr val="FF23AA"/>
                </a:solidFill>
              </a:rPr>
              <a:t>subcultural codes</a:t>
            </a:r>
            <a:r>
              <a:rPr lang="en-GB" dirty="0"/>
              <a:t>, from fashion items like a single earring or </a:t>
            </a:r>
            <a:r>
              <a:rPr lang="en-GB" dirty="0" err="1"/>
              <a:t>colored</a:t>
            </a:r>
            <a:r>
              <a:rPr lang="en-GB" dirty="0"/>
              <a:t> handkerchiefs, to language and slang such as Polari, </a:t>
            </a:r>
            <a:r>
              <a:rPr lang="en-GB" dirty="0">
                <a:solidFill>
                  <a:srgbClr val="FF23AA"/>
                </a:solidFill>
              </a:rPr>
              <a:t>to assist in identifying each other in public</a:t>
            </a:r>
            <a:r>
              <a:rPr lang="en-GB" dirty="0"/>
              <a:t>. Now this peer identification is </a:t>
            </a:r>
            <a:r>
              <a:rPr lang="en-GB" dirty="0">
                <a:solidFill>
                  <a:srgbClr val="FF23AA"/>
                </a:solidFill>
              </a:rPr>
              <a:t>expedited through digital algorithms</a:t>
            </a:r>
            <a:r>
              <a:rPr lang="en-GB" dirty="0"/>
              <a:t> in users’ pockets and executed in real-time. </a:t>
            </a:r>
          </a:p>
          <a:p>
            <a:pPr algn="r"/>
            <a:r>
              <a:rPr lang="en-GB" dirty="0"/>
              <a:t>(Miles 2021: 210)</a:t>
            </a:r>
          </a:p>
        </p:txBody>
      </p:sp>
    </p:spTree>
    <p:extLst>
      <p:ext uri="{BB962C8B-B14F-4D97-AF65-F5344CB8AC3E}">
        <p14:creationId xmlns:p14="http://schemas.microsoft.com/office/powerpoint/2010/main" val="84539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595</Words>
  <Application>Microsoft Macintosh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Futura</vt:lpstr>
      <vt:lpstr>Helvetica</vt:lpstr>
      <vt:lpstr>HELVETICA LIGHT</vt:lpstr>
      <vt:lpstr>HELVETICA LIGHT</vt:lpstr>
      <vt:lpstr>Office Theme</vt:lpstr>
      <vt:lpstr>Sex and the digital</vt:lpstr>
      <vt:lpstr>today</vt:lpstr>
      <vt:lpstr>Sex in our cities</vt:lpstr>
      <vt:lpstr>Sex in our cities</vt:lpstr>
      <vt:lpstr>PowerPoint Presentation</vt:lpstr>
      <vt:lpstr>PowerPoint Presentation</vt:lpstr>
      <vt:lpstr>Sex in our cities</vt:lpstr>
      <vt:lpstr>An app for that</vt:lpstr>
      <vt:lpstr>An app for that</vt:lpstr>
      <vt:lpstr>Location, location, location</vt:lpstr>
      <vt:lpstr>risk</vt:lpstr>
      <vt:lpstr>image</vt:lpstr>
      <vt:lpstr>image</vt:lpstr>
      <vt:lpstr>image</vt:lpstr>
      <vt:lpstr>Mediating sex</vt:lpstr>
      <vt:lpstr>PowerPoint Presentation</vt:lpstr>
      <vt:lpstr>sexting</vt:lpstr>
      <vt:lpstr>platform</vt:lpstr>
      <vt:lpstr>Sex tech?</vt:lpstr>
      <vt:lpstr>device</vt:lpstr>
      <vt:lpstr>PowerPoint Presentation</vt:lpstr>
      <vt:lpstr>Final thoughts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and the digital</dc:title>
  <dc:creator>Kinsley, Sam</dc:creator>
  <cp:lastModifiedBy>Kinsley, Sam</cp:lastModifiedBy>
  <cp:revision>1</cp:revision>
  <dcterms:created xsi:type="dcterms:W3CDTF">2022-03-03T15:01:53Z</dcterms:created>
  <dcterms:modified xsi:type="dcterms:W3CDTF">2022-03-03T19:39:33Z</dcterms:modified>
</cp:coreProperties>
</file>