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299" r:id="rId2"/>
    <p:sldId id="257" r:id="rId3"/>
    <p:sldId id="287" r:id="rId4"/>
    <p:sldId id="275" r:id="rId5"/>
    <p:sldId id="276" r:id="rId6"/>
    <p:sldId id="278" r:id="rId7"/>
    <p:sldId id="300" r:id="rId8"/>
    <p:sldId id="297" r:id="rId9"/>
    <p:sldId id="298" r:id="rId10"/>
    <p:sldId id="289" r:id="rId11"/>
    <p:sldId id="290" r:id="rId12"/>
    <p:sldId id="291" r:id="rId13"/>
    <p:sldId id="288" r:id="rId14"/>
    <p:sldId id="266" r:id="rId15"/>
    <p:sldId id="267" r:id="rId16"/>
    <p:sldId id="268" r:id="rId17"/>
    <p:sldId id="269" r:id="rId18"/>
    <p:sldId id="270" r:id="rId19"/>
    <p:sldId id="301" r:id="rId20"/>
    <p:sldId id="280" r:id="rId21"/>
    <p:sldId id="272" r:id="rId22"/>
    <p:sldId id="260" r:id="rId23"/>
    <p:sldId id="261" r:id="rId24"/>
    <p:sldId id="262" r:id="rId25"/>
    <p:sldId id="281" r:id="rId26"/>
    <p:sldId id="263" r:id="rId27"/>
    <p:sldId id="292" r:id="rId28"/>
    <p:sldId id="286" r:id="rId29"/>
    <p:sldId id="258" r:id="rId30"/>
    <p:sldId id="265" r:id="rId31"/>
    <p:sldId id="294" r:id="rId3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66" userDrawn="1">
          <p15:clr>
            <a:srgbClr val="A4A3A4"/>
          </p15:clr>
        </p15:guide>
        <p15:guide id="2" pos="172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23A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C9A698-C747-6E4C-AE63-DDFE5F44EF06}" v="9" dt="2022-03-08T17:36:57.0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0511" autoAdjust="0"/>
  </p:normalViewPr>
  <p:slideViewPr>
    <p:cSldViewPr snapToGrid="0" snapToObjects="1" showGuides="1">
      <p:cViewPr varScale="1">
        <p:scale>
          <a:sx n="165" d="100"/>
          <a:sy n="165" d="100"/>
        </p:scale>
        <p:origin x="568" y="184"/>
      </p:cViewPr>
      <p:guideLst>
        <p:guide orient="horz" pos="1166"/>
        <p:guide pos="1723"/>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42361E6-84AD-D14F-BEE7-0709E961A611}" type="datetimeFigureOut">
              <a:rPr lang="en-US" smtClean="0"/>
              <a:t>3/8/22</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85F9356-8602-0B44-89B0-005E83771D75}" type="slidenum">
              <a:rPr lang="en-GB" smtClean="0"/>
              <a:t>‹#›</a:t>
            </a:fld>
            <a:endParaRPr lang="en-GB"/>
          </a:p>
        </p:txBody>
      </p:sp>
    </p:spTree>
    <p:extLst>
      <p:ext uri="{BB962C8B-B14F-4D97-AF65-F5344CB8AC3E}">
        <p14:creationId xmlns:p14="http://schemas.microsoft.com/office/powerpoint/2010/main" val="124055237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64127A75-DCDD-754C-8320-7DAD1358C193}" type="slidenum">
              <a:rPr lang="en-US"/>
              <a:pPr/>
              <a:t>26</a:t>
            </a:fld>
            <a:endParaRPr lang="en-US"/>
          </a:p>
        </p:txBody>
      </p:sp>
      <p:sp>
        <p:nvSpPr>
          <p:cNvPr id="23555" name="Rectangle 2"/>
          <p:cNvSpPr>
            <a:spLocks noGrp="1" noRot="1" noChangeAspect="1" noChangeArrowheads="1" noTextEdit="1"/>
          </p:cNvSpPr>
          <p:nvPr>
            <p:ph type="sldImg"/>
          </p:nvPr>
        </p:nvSpPr>
        <p:spPr>
          <a:xfrm>
            <a:off x="381000" y="685800"/>
            <a:ext cx="6096000" cy="3429000"/>
          </a:xfrm>
          <a:ln/>
        </p:spPr>
      </p:sp>
      <p:sp>
        <p:nvSpPr>
          <p:cNvPr id="2355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1" y="0"/>
            <a:ext cx="9144000" cy="1372112"/>
          </a:xfrm>
          <a:prstGeom prst="rect">
            <a:avLst/>
          </a:prstGeom>
          <a:solidFill>
            <a:schemeClr val="bg1">
              <a:alpha val="4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a:spLocks noGrp="1"/>
          </p:cNvSpPr>
          <p:nvPr>
            <p:ph type="ctrTitle"/>
          </p:nvPr>
        </p:nvSpPr>
        <p:spPr>
          <a:xfrm>
            <a:off x="685800" y="180507"/>
            <a:ext cx="7772400" cy="1102519"/>
          </a:xfrm>
        </p:spPr>
        <p:txBody>
          <a:bodyPr>
            <a:normAutofit/>
          </a:bodyPr>
          <a:lstStyle>
            <a:lvl1pPr algn="l">
              <a:defRPr sz="4000">
                <a:solidFill>
                  <a:srgbClr val="FF23AA"/>
                </a:solidFill>
                <a:latin typeface="Aharoni" panose="02010803020104030203" pitchFamily="2" charset="-79"/>
                <a:cs typeface="Aharoni" panose="02010803020104030203" pitchFamily="2" charset="-79"/>
              </a:defRPr>
            </a:lvl1pPr>
          </a:lstStyle>
          <a:p>
            <a:r>
              <a:rPr lang="en-GB" dirty="0"/>
              <a:t>Click to edit Master title style</a:t>
            </a:r>
          </a:p>
        </p:txBody>
      </p:sp>
      <p:sp>
        <p:nvSpPr>
          <p:cNvPr id="9" name="Subtitle 2"/>
          <p:cNvSpPr>
            <a:spLocks noGrp="1"/>
          </p:cNvSpPr>
          <p:nvPr>
            <p:ph type="subTitle" idx="1"/>
          </p:nvPr>
        </p:nvSpPr>
        <p:spPr>
          <a:xfrm>
            <a:off x="1371600" y="3716258"/>
            <a:ext cx="7086600" cy="698288"/>
          </a:xfrm>
        </p:spPr>
        <p:txBody>
          <a:bodyPr>
            <a:normAutofit/>
          </a:bodyPr>
          <a:lstStyle>
            <a:lvl1pPr marL="0" indent="0" algn="r">
              <a:buNone/>
              <a:defRPr sz="2400" cap="all" baseline="0">
                <a:solidFill>
                  <a:srgbClr val="FF23AA"/>
                </a:solidFill>
                <a:latin typeface="Bahnschrift" panose="020B05020402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p>
        </p:txBody>
      </p:sp>
      <p:sp>
        <p:nvSpPr>
          <p:cNvPr id="10" name="Date Placeholder 3"/>
          <p:cNvSpPr>
            <a:spLocks noGrp="1"/>
          </p:cNvSpPr>
          <p:nvPr>
            <p:ph type="dt" sz="half" idx="10"/>
          </p:nvPr>
        </p:nvSpPr>
        <p:spPr>
          <a:xfrm>
            <a:off x="457200" y="4767263"/>
            <a:ext cx="2133600" cy="273844"/>
          </a:xfrm>
        </p:spPr>
        <p:txBody>
          <a:bodyPr/>
          <a:lstStyle/>
          <a:p>
            <a:fld id="{EDE2313A-D2D6-F141-AC0D-A08000320207}" type="datetimeFigureOut">
              <a:rPr lang="en-US" smtClean="0"/>
              <a:t>3/8/22</a:t>
            </a:fld>
            <a:endParaRPr lang="en-GB"/>
          </a:p>
        </p:txBody>
      </p:sp>
      <p:sp>
        <p:nvSpPr>
          <p:cNvPr id="11" name="Footer Placeholder 4"/>
          <p:cNvSpPr>
            <a:spLocks noGrp="1"/>
          </p:cNvSpPr>
          <p:nvPr>
            <p:ph type="ftr" sz="quarter" idx="11"/>
          </p:nvPr>
        </p:nvSpPr>
        <p:spPr>
          <a:xfrm>
            <a:off x="3124200" y="4767263"/>
            <a:ext cx="2895600" cy="273844"/>
          </a:xfrm>
        </p:spPr>
        <p:txBody>
          <a:bodyPr/>
          <a:lstStyle/>
          <a:p>
            <a:endParaRPr lang="en-GB"/>
          </a:p>
        </p:txBody>
      </p:sp>
      <p:sp>
        <p:nvSpPr>
          <p:cNvPr id="12" name="Slide Number Placeholder 5"/>
          <p:cNvSpPr>
            <a:spLocks noGrp="1"/>
          </p:cNvSpPr>
          <p:nvPr>
            <p:ph type="sldNum" sz="quarter" idx="12"/>
          </p:nvPr>
        </p:nvSpPr>
        <p:spPr>
          <a:xfrm>
            <a:off x="6553200" y="4767263"/>
            <a:ext cx="2133600" cy="273844"/>
          </a:xfrm>
        </p:spPr>
        <p:txBody>
          <a:bodyPr/>
          <a:lstStyle/>
          <a:p>
            <a:fld id="{A2AA4E0B-28CF-B74B-A66F-A19659678314}" type="slidenum">
              <a:rPr lang="en-GB" smtClean="0"/>
              <a:t>‹#›</a:t>
            </a:fld>
            <a:endParaRPr lang="en-GB"/>
          </a:p>
        </p:txBody>
      </p:sp>
    </p:spTree>
    <p:extLst>
      <p:ext uri="{BB962C8B-B14F-4D97-AF65-F5344CB8AC3E}">
        <p14:creationId xmlns:p14="http://schemas.microsoft.com/office/powerpoint/2010/main" val="261207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B4C10B8-7729-ED42-8822-4031B6660AD3}" type="datetimeFigureOut">
              <a:rPr lang="en-US" smtClean="0"/>
              <a:t>3/8/22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BC74866-CE55-FE47-8552-B22C8CED4927}" type="slidenum">
              <a:rPr lang="en-GB" smtClean="0"/>
              <a:t>‹#›</a:t>
            </a:fld>
            <a:endParaRPr lang="en-GB"/>
          </a:p>
        </p:txBody>
      </p:sp>
    </p:spTree>
    <p:extLst>
      <p:ext uri="{BB962C8B-B14F-4D97-AF65-F5344CB8AC3E}">
        <p14:creationId xmlns:p14="http://schemas.microsoft.com/office/powerpoint/2010/main" val="3140045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B4C10B8-7729-ED42-8822-4031B6660AD3}" type="datetimeFigureOut">
              <a:rPr lang="en-US" smtClean="0"/>
              <a:t>3/8/22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BC74866-CE55-FE47-8552-B22C8CED4927}" type="slidenum">
              <a:rPr lang="en-GB" smtClean="0"/>
              <a:t>‹#›</a:t>
            </a:fld>
            <a:endParaRPr lang="en-GB"/>
          </a:p>
        </p:txBody>
      </p:sp>
    </p:spTree>
    <p:extLst>
      <p:ext uri="{BB962C8B-B14F-4D97-AF65-F5344CB8AC3E}">
        <p14:creationId xmlns:p14="http://schemas.microsoft.com/office/powerpoint/2010/main" val="3131554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205979"/>
            <a:ext cx="8229600" cy="857250"/>
          </a:xfrm>
        </p:spPr>
        <p:txBody>
          <a:bodyPr>
            <a:normAutofit/>
          </a:bodyPr>
          <a:lstStyle>
            <a:lvl1pPr algn="r">
              <a:defRPr sz="3600" b="0" i="0">
                <a:solidFill>
                  <a:srgbClr val="FF23AA"/>
                </a:solidFill>
                <a:latin typeface="Aharoni" panose="02010803020104030203" pitchFamily="2" charset="-79"/>
                <a:cs typeface="Aharoni" panose="02010803020104030203" pitchFamily="2" charset="-79"/>
              </a:defRPr>
            </a:lvl1pPr>
          </a:lstStyle>
          <a:p>
            <a:r>
              <a:rPr lang="en-GB"/>
              <a:t>Click to edit Master title style</a:t>
            </a:r>
            <a:endParaRPr lang="en-GB" dirty="0"/>
          </a:p>
        </p:txBody>
      </p:sp>
      <p:sp>
        <p:nvSpPr>
          <p:cNvPr id="9" name="Content Placeholder 2"/>
          <p:cNvSpPr>
            <a:spLocks noGrp="1"/>
          </p:cNvSpPr>
          <p:nvPr>
            <p:ph idx="1"/>
          </p:nvPr>
        </p:nvSpPr>
        <p:spPr>
          <a:xfrm>
            <a:off x="457200" y="1200151"/>
            <a:ext cx="8229600" cy="3394472"/>
          </a:xfrm>
        </p:spPr>
        <p:txBody>
          <a:bodyPr/>
          <a:lstStyle>
            <a:lvl1pPr marL="0" indent="0">
              <a:buNone/>
              <a:defRPr b="0" i="0">
                <a:latin typeface="Bahnschrift Light" panose="020F0302020204030204" pitchFamily="34" charset="0"/>
                <a:cs typeface="Bahnschrift Light" panose="020F0302020204030204" pitchFamily="34" charset="0"/>
              </a:defRPr>
            </a:lvl1pPr>
            <a:lvl2pPr>
              <a:defRPr b="0" i="0">
                <a:latin typeface="Bahnschrift Light" panose="020F0302020204030204" pitchFamily="34" charset="0"/>
                <a:cs typeface="Bahnschrift Light" panose="020F0302020204030204" pitchFamily="34" charset="0"/>
              </a:defRPr>
            </a:lvl2pPr>
            <a:lvl3pPr>
              <a:defRPr b="0" i="0">
                <a:latin typeface="Bahnschrift Light" panose="020F0302020204030204" pitchFamily="34" charset="0"/>
                <a:cs typeface="Bahnschrift Light" panose="020F0302020204030204" pitchFamily="34" charset="0"/>
              </a:defRPr>
            </a:lvl3pPr>
            <a:lvl4pPr>
              <a:defRPr b="0" i="0">
                <a:latin typeface="Bahnschrift Light" panose="020F0302020204030204" pitchFamily="34" charset="0"/>
                <a:cs typeface="Bahnschrift Light" panose="020F0302020204030204" pitchFamily="34" charset="0"/>
              </a:defRPr>
            </a:lvl4pPr>
            <a:lvl5pPr>
              <a:defRPr b="0" i="0">
                <a:latin typeface="Bahnschrift Light" panose="020F0302020204030204" pitchFamily="34" charset="0"/>
                <a:cs typeface="Bahnschrift Light" panose="020F030202020403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Date Placeholder 3"/>
          <p:cNvSpPr>
            <a:spLocks noGrp="1"/>
          </p:cNvSpPr>
          <p:nvPr>
            <p:ph type="dt" sz="half" idx="10"/>
          </p:nvPr>
        </p:nvSpPr>
        <p:spPr>
          <a:xfrm>
            <a:off x="457200" y="4767263"/>
            <a:ext cx="2133600" cy="273844"/>
          </a:xfrm>
        </p:spPr>
        <p:txBody>
          <a:bodyPr/>
          <a:lstStyle>
            <a:lvl1pPr>
              <a:defRPr>
                <a:latin typeface="Bookman Old Style" panose="02050604050505020204" pitchFamily="18" charset="0"/>
              </a:defRPr>
            </a:lvl1pPr>
          </a:lstStyle>
          <a:p>
            <a:fld id="{EDE2313A-D2D6-F141-AC0D-A08000320207}" type="datetimeFigureOut">
              <a:rPr lang="en-US" smtClean="0"/>
              <a:pPr/>
              <a:t>3/8/22</a:t>
            </a:fld>
            <a:endParaRPr lang="en-GB"/>
          </a:p>
        </p:txBody>
      </p:sp>
      <p:sp>
        <p:nvSpPr>
          <p:cNvPr id="11" name="Footer Placeholder 4"/>
          <p:cNvSpPr>
            <a:spLocks noGrp="1"/>
          </p:cNvSpPr>
          <p:nvPr>
            <p:ph type="ftr" sz="quarter" idx="11"/>
          </p:nvPr>
        </p:nvSpPr>
        <p:spPr>
          <a:xfrm>
            <a:off x="3124200" y="4767263"/>
            <a:ext cx="2895600" cy="273844"/>
          </a:xfrm>
        </p:spPr>
        <p:txBody>
          <a:bodyPr/>
          <a:lstStyle>
            <a:lvl1pPr>
              <a:defRPr>
                <a:latin typeface="Bookman Old Style" panose="02050604050505020204" pitchFamily="18" charset="0"/>
              </a:defRPr>
            </a:lvl1pPr>
          </a:lstStyle>
          <a:p>
            <a:endParaRPr lang="en-GB"/>
          </a:p>
        </p:txBody>
      </p:sp>
      <p:sp>
        <p:nvSpPr>
          <p:cNvPr id="12" name="Slide Number Placeholder 5"/>
          <p:cNvSpPr>
            <a:spLocks noGrp="1"/>
          </p:cNvSpPr>
          <p:nvPr>
            <p:ph type="sldNum" sz="quarter" idx="12"/>
          </p:nvPr>
        </p:nvSpPr>
        <p:spPr>
          <a:xfrm>
            <a:off x="6553200" y="4767263"/>
            <a:ext cx="2133600" cy="273844"/>
          </a:xfrm>
        </p:spPr>
        <p:txBody>
          <a:bodyPr/>
          <a:lstStyle>
            <a:lvl1pPr>
              <a:defRPr>
                <a:latin typeface="Bookman Old Style" panose="02050604050505020204" pitchFamily="18" charset="0"/>
              </a:defRPr>
            </a:lvl1pPr>
          </a:lstStyle>
          <a:p>
            <a:fld id="{A2AA4E0B-28CF-B74B-A66F-A19659678314}" type="slidenum">
              <a:rPr lang="en-GB" smtClean="0"/>
              <a:pPr/>
              <a:t>‹#›</a:t>
            </a:fld>
            <a:endParaRPr lang="en-GB"/>
          </a:p>
        </p:txBody>
      </p:sp>
    </p:spTree>
    <p:extLst>
      <p:ext uri="{BB962C8B-B14F-4D97-AF65-F5344CB8AC3E}">
        <p14:creationId xmlns:p14="http://schemas.microsoft.com/office/powerpoint/2010/main" val="2963073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2074486"/>
            <a:ext cx="7772400" cy="1021556"/>
          </a:xfrm>
        </p:spPr>
        <p:txBody>
          <a:bodyPr anchor="t">
            <a:normAutofit/>
          </a:bodyPr>
          <a:lstStyle>
            <a:lvl1pPr algn="ctr">
              <a:defRPr sz="3600" b="1" i="0" cap="all" baseline="0">
                <a:solidFill>
                  <a:srgbClr val="FF23AA"/>
                </a:solidFill>
                <a:latin typeface="Aharoni" panose="02010803020104030203" pitchFamily="2" charset="-79"/>
                <a:cs typeface="Aharoni" panose="02010803020104030203" pitchFamily="2" charset="-79"/>
              </a:defRPr>
            </a:lvl1pPr>
          </a:lstStyle>
          <a:p>
            <a:r>
              <a:rPr lang="en-GB" dirty="0"/>
              <a:t>Click to edit master title style</a:t>
            </a:r>
          </a:p>
        </p:txBody>
      </p:sp>
      <p:sp>
        <p:nvSpPr>
          <p:cNvPr id="4" name="Date Placeholder 3"/>
          <p:cNvSpPr>
            <a:spLocks noGrp="1"/>
          </p:cNvSpPr>
          <p:nvPr>
            <p:ph type="dt" sz="half" idx="10"/>
          </p:nvPr>
        </p:nvSpPr>
        <p:spPr/>
        <p:txBody>
          <a:bodyPr/>
          <a:lstStyle/>
          <a:p>
            <a:fld id="{8B4C10B8-7729-ED42-8822-4031B6660AD3}" type="datetimeFigureOut">
              <a:rPr lang="en-US" smtClean="0"/>
              <a:t>3/8/22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BC74866-CE55-FE47-8552-B22C8CED4927}" type="slidenum">
              <a:rPr lang="en-GB" smtClean="0"/>
              <a:t>‹#›</a:t>
            </a:fld>
            <a:endParaRPr lang="en-GB"/>
          </a:p>
        </p:txBody>
      </p:sp>
    </p:spTree>
    <p:extLst>
      <p:ext uri="{BB962C8B-B14F-4D97-AF65-F5344CB8AC3E}">
        <p14:creationId xmlns:p14="http://schemas.microsoft.com/office/powerpoint/2010/main" val="28943488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B4C10B8-7729-ED42-8822-4031B6660AD3}" type="datetimeFigureOut">
              <a:rPr lang="en-US" smtClean="0"/>
              <a:t>3/8/22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BC74866-CE55-FE47-8552-B22C8CED4927}" type="slidenum">
              <a:rPr lang="en-GB" smtClean="0"/>
              <a:t>‹#›</a:t>
            </a:fld>
            <a:endParaRPr lang="en-GB"/>
          </a:p>
        </p:txBody>
      </p:sp>
    </p:spTree>
    <p:extLst>
      <p:ext uri="{BB962C8B-B14F-4D97-AF65-F5344CB8AC3E}">
        <p14:creationId xmlns:p14="http://schemas.microsoft.com/office/powerpoint/2010/main" val="3344657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B4C10B8-7729-ED42-8822-4031B6660AD3}" type="datetimeFigureOut">
              <a:rPr lang="en-US" smtClean="0"/>
              <a:t>3/8/22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BC74866-CE55-FE47-8552-B22C8CED4927}" type="slidenum">
              <a:rPr lang="en-GB" smtClean="0"/>
              <a:t>‹#›</a:t>
            </a:fld>
            <a:endParaRPr lang="en-GB"/>
          </a:p>
        </p:txBody>
      </p:sp>
    </p:spTree>
    <p:extLst>
      <p:ext uri="{BB962C8B-B14F-4D97-AF65-F5344CB8AC3E}">
        <p14:creationId xmlns:p14="http://schemas.microsoft.com/office/powerpoint/2010/main" val="780254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B4C10B8-7729-ED42-8822-4031B6660AD3}" type="datetimeFigureOut">
              <a:rPr lang="en-US" smtClean="0"/>
              <a:t>3/8/22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BC74866-CE55-FE47-8552-B22C8CED4927}" type="slidenum">
              <a:rPr lang="en-GB" smtClean="0"/>
              <a:t>‹#›</a:t>
            </a:fld>
            <a:endParaRPr lang="en-GB"/>
          </a:p>
        </p:txBody>
      </p:sp>
    </p:spTree>
    <p:extLst>
      <p:ext uri="{BB962C8B-B14F-4D97-AF65-F5344CB8AC3E}">
        <p14:creationId xmlns:p14="http://schemas.microsoft.com/office/powerpoint/2010/main" val="13221364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4C10B8-7729-ED42-8822-4031B6660AD3}" type="datetimeFigureOut">
              <a:rPr lang="en-US" smtClean="0"/>
              <a:t>3/8/22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BC74866-CE55-FE47-8552-B22C8CED4927}" type="slidenum">
              <a:rPr lang="en-GB" smtClean="0"/>
              <a:t>‹#›</a:t>
            </a:fld>
            <a:endParaRPr lang="en-GB"/>
          </a:p>
        </p:txBody>
      </p:sp>
    </p:spTree>
    <p:extLst>
      <p:ext uri="{BB962C8B-B14F-4D97-AF65-F5344CB8AC3E}">
        <p14:creationId xmlns:p14="http://schemas.microsoft.com/office/powerpoint/2010/main" val="24746670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GB"/>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8B4C10B8-7729-ED42-8822-4031B6660AD3}" type="datetimeFigureOut">
              <a:rPr lang="en-US" smtClean="0"/>
              <a:t>3/8/22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BC74866-CE55-FE47-8552-B22C8CED4927}" type="slidenum">
              <a:rPr lang="en-GB" smtClean="0"/>
              <a:t>‹#›</a:t>
            </a:fld>
            <a:endParaRPr lang="en-GB"/>
          </a:p>
        </p:txBody>
      </p:sp>
    </p:spTree>
    <p:extLst>
      <p:ext uri="{BB962C8B-B14F-4D97-AF65-F5344CB8AC3E}">
        <p14:creationId xmlns:p14="http://schemas.microsoft.com/office/powerpoint/2010/main" val="30216695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GB"/>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Drag picture to placeholder or click icon to add</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8B4C10B8-7729-ED42-8822-4031B6660AD3}" type="datetimeFigureOut">
              <a:rPr lang="en-US" smtClean="0"/>
              <a:t>3/8/22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BC74866-CE55-FE47-8552-B22C8CED4927}" type="slidenum">
              <a:rPr lang="en-GB" smtClean="0"/>
              <a:t>‹#›</a:t>
            </a:fld>
            <a:endParaRPr lang="en-GB"/>
          </a:p>
        </p:txBody>
      </p:sp>
    </p:spTree>
    <p:extLst>
      <p:ext uri="{BB962C8B-B14F-4D97-AF65-F5344CB8AC3E}">
        <p14:creationId xmlns:p14="http://schemas.microsoft.com/office/powerpoint/2010/main" val="245223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GB"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b="0" i="0">
                <a:solidFill>
                  <a:schemeClr val="tx1">
                    <a:tint val="75000"/>
                  </a:schemeClr>
                </a:solidFill>
                <a:latin typeface="L Clarendon Light"/>
                <a:cs typeface="L Clarendon Light"/>
              </a:defRPr>
            </a:lvl1pPr>
          </a:lstStyle>
          <a:p>
            <a:fld id="{8B4C10B8-7729-ED42-8822-4031B6660AD3}" type="datetimeFigureOut">
              <a:rPr lang="en-US" smtClean="0"/>
              <a:pPr/>
              <a:t>3/8/22</a:t>
            </a:fld>
            <a:endParaRPr lang="en-GB"/>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b="0" i="0">
                <a:solidFill>
                  <a:schemeClr val="tx1">
                    <a:tint val="75000"/>
                  </a:schemeClr>
                </a:solidFill>
                <a:latin typeface="L Clarendon Light"/>
                <a:cs typeface="L Clarendon Light"/>
              </a:defRPr>
            </a:lvl1pPr>
          </a:lstStyle>
          <a:p>
            <a:endParaRPr lang="en-GB"/>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b="0" i="0">
                <a:solidFill>
                  <a:schemeClr val="tx1">
                    <a:tint val="75000"/>
                  </a:schemeClr>
                </a:solidFill>
                <a:latin typeface="L Clarendon Light"/>
                <a:cs typeface="L Clarendon Light"/>
              </a:defRPr>
            </a:lvl1pPr>
          </a:lstStyle>
          <a:p>
            <a:fld id="{BBC74866-CE55-FE47-8552-B22C8CED4927}" type="slidenum">
              <a:rPr lang="en-GB" smtClean="0"/>
              <a:pPr/>
              <a:t>‹#›</a:t>
            </a:fld>
            <a:endParaRPr lang="en-GB"/>
          </a:p>
        </p:txBody>
      </p:sp>
    </p:spTree>
    <p:extLst>
      <p:ext uri="{BB962C8B-B14F-4D97-AF65-F5344CB8AC3E}">
        <p14:creationId xmlns:p14="http://schemas.microsoft.com/office/powerpoint/2010/main" val="5660630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457200" rtl="0" eaLnBrk="1" latinLnBrk="0" hangingPunct="1">
        <a:spcBef>
          <a:spcPct val="0"/>
        </a:spcBef>
        <a:buNone/>
        <a:defRPr sz="4000" b="1" i="0" kern="1200" cap="all" baseline="0">
          <a:solidFill>
            <a:schemeClr val="tx1"/>
          </a:solidFill>
          <a:latin typeface="Aharoni" panose="020F0502020204030204" pitchFamily="34" charset="0"/>
          <a:ea typeface="+mj-ea"/>
          <a:cs typeface="Aharoni" panose="020F0502020204030204" pitchFamily="34" charset="0"/>
        </a:defRPr>
      </a:lvl1pPr>
    </p:titleStyle>
    <p:bodyStyle>
      <a:lvl1pPr marL="0" indent="0" algn="l" defTabSz="457200" rtl="0" eaLnBrk="1" latinLnBrk="0" hangingPunct="1">
        <a:spcBef>
          <a:spcPct val="20000"/>
        </a:spcBef>
        <a:buFont typeface="Lucida Grande"/>
        <a:buNone/>
        <a:defRPr sz="3200" b="0" i="0" kern="1200">
          <a:solidFill>
            <a:schemeClr val="tx1"/>
          </a:solidFill>
          <a:latin typeface="Bahnschrift Light" panose="020F0302020204030204" pitchFamily="34" charset="0"/>
          <a:ea typeface="+mn-ea"/>
          <a:cs typeface="Bahnschrift Light" panose="020F030202020403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Bahnschrift Light" panose="020F0302020204030204" pitchFamily="34" charset="0"/>
          <a:ea typeface="+mn-ea"/>
          <a:cs typeface="Bahnschrift Light" panose="020F0302020204030204" pitchFamily="34" charset="0"/>
        </a:defRPr>
      </a:lvl2pPr>
      <a:lvl3pPr marL="1143000" indent="-228600" algn="l" defTabSz="457200" rtl="0" eaLnBrk="1" latinLnBrk="0" hangingPunct="1">
        <a:spcBef>
          <a:spcPct val="20000"/>
        </a:spcBef>
        <a:buFont typeface="Lucida Grande"/>
        <a:buChar char="–"/>
        <a:defRPr sz="2400" b="0" i="0" kern="1200">
          <a:solidFill>
            <a:schemeClr val="tx1"/>
          </a:solidFill>
          <a:latin typeface="Bahnschrift Light" panose="020F0302020204030204" pitchFamily="34" charset="0"/>
          <a:ea typeface="+mn-ea"/>
          <a:cs typeface="Bahnschrift Light" panose="020F030202020403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Bahnschrift Light" panose="020F0302020204030204" pitchFamily="34" charset="0"/>
          <a:ea typeface="+mn-ea"/>
          <a:cs typeface="Bahnschrift Light" panose="020F030202020403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Bahnschrift Light" panose="020F0302020204030204" pitchFamily="34" charset="0"/>
          <a:ea typeface="+mn-ea"/>
          <a:cs typeface="Bahnschrift Light" panose="020F030202020403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www.youtube.com/watch?v=NwVBzx0LMNQ"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www.youtube.com/watch?v=w-tFdreZB94"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24.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tiff"/><Relationship Id="rId1" Type="http://schemas.openxmlformats.org/officeDocument/2006/relationships/slideLayout" Target="../slideLayouts/slideLayout2.xml"/><Relationship Id="rId4" Type="http://schemas.openxmlformats.org/officeDocument/2006/relationships/image" Target="../media/image19.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s://www.youtube.com/watch?v=GYapPuPLG9o"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s://www.youtube.com/watch?v=a2EgfkhC1eo"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hyperlink" Target="https://www.weforum.org/videos/20240-the-robots-are-coming-but-they-ll-create-more-jobs-than-they-take"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earning from &amp;amp;#39;digital frontrunners&amp;amp;#39; will help us grow business  competitiveness and our quality-of-life - Microsoft News Centre Europe">
            <a:extLst>
              <a:ext uri="{FF2B5EF4-FFF2-40B4-BE49-F238E27FC236}">
                <a16:creationId xmlns:a16="http://schemas.microsoft.com/office/drawing/2014/main" id="{791AB85B-54F7-C848-BA6D-2D5DBB07451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33000"/>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E2A66D03-B523-6D40-94E5-52F80857EF24}"/>
              </a:ext>
            </a:extLst>
          </p:cNvPr>
          <p:cNvSpPr>
            <a:spLocks noGrp="1"/>
          </p:cNvSpPr>
          <p:nvPr>
            <p:ph type="ctrTitle"/>
          </p:nvPr>
        </p:nvSpPr>
        <p:spPr/>
        <p:txBody>
          <a:bodyPr/>
          <a:lstStyle/>
          <a:p>
            <a:r>
              <a:rPr lang="en-US" dirty="0"/>
              <a:t>Digital futures</a:t>
            </a:r>
          </a:p>
        </p:txBody>
      </p:sp>
      <p:sp>
        <p:nvSpPr>
          <p:cNvPr id="6" name="Subtitle 5">
            <a:extLst>
              <a:ext uri="{FF2B5EF4-FFF2-40B4-BE49-F238E27FC236}">
                <a16:creationId xmlns:a16="http://schemas.microsoft.com/office/drawing/2014/main" id="{2769DE88-D629-F64B-B160-7D09A39D05BD}"/>
              </a:ext>
            </a:extLst>
          </p:cNvPr>
          <p:cNvSpPr>
            <a:spLocks noGrp="1"/>
          </p:cNvSpPr>
          <p:nvPr>
            <p:ph type="subTitle" idx="1"/>
          </p:nvPr>
        </p:nvSpPr>
        <p:spPr>
          <a:xfrm>
            <a:off x="1565328" y="4328441"/>
            <a:ext cx="7086600" cy="698288"/>
          </a:xfrm>
        </p:spPr>
        <p:txBody>
          <a:bodyPr/>
          <a:lstStyle/>
          <a:p>
            <a:r>
              <a:rPr lang="en-US" dirty="0"/>
              <a:t>Digital geographies</a:t>
            </a:r>
          </a:p>
        </p:txBody>
      </p:sp>
    </p:spTree>
    <p:extLst>
      <p:ext uri="{BB962C8B-B14F-4D97-AF65-F5344CB8AC3E}">
        <p14:creationId xmlns:p14="http://schemas.microsoft.com/office/powerpoint/2010/main" val="33781113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dirty="0"/>
              <a:t>From Science Fiction to Design Fiction</a:t>
            </a:r>
          </a:p>
        </p:txBody>
      </p:sp>
    </p:spTree>
    <p:extLst>
      <p:ext uri="{BB962C8B-B14F-4D97-AF65-F5344CB8AC3E}">
        <p14:creationId xmlns:p14="http://schemas.microsoft.com/office/powerpoint/2010/main" val="39881331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Science Fiction</a:t>
            </a:r>
          </a:p>
        </p:txBody>
      </p:sp>
      <p:sp>
        <p:nvSpPr>
          <p:cNvPr id="3" name="Content Placeholder 2"/>
          <p:cNvSpPr>
            <a:spLocks noGrp="1"/>
          </p:cNvSpPr>
          <p:nvPr>
            <p:ph idx="1"/>
          </p:nvPr>
        </p:nvSpPr>
        <p:spPr>
          <a:xfrm>
            <a:off x="457201" y="1200150"/>
            <a:ext cx="6299875" cy="3800475"/>
          </a:xfrm>
        </p:spPr>
        <p:txBody>
          <a:bodyPr>
            <a:normAutofit fontScale="55000" lnSpcReduction="20000"/>
          </a:bodyPr>
          <a:lstStyle/>
          <a:p>
            <a:pPr marL="0" indent="0">
              <a:buNone/>
            </a:pPr>
            <a:r>
              <a:rPr lang="en-GB" sz="3400" dirty="0"/>
              <a:t>Representations of </a:t>
            </a:r>
            <a:r>
              <a:rPr lang="en-GB" sz="3400" i="1" dirty="0"/>
              <a:t>our</a:t>
            </a:r>
            <a:r>
              <a:rPr lang="en-GB" sz="3400" dirty="0"/>
              <a:t> world as it could have been or could be otherwise.</a:t>
            </a:r>
          </a:p>
          <a:p>
            <a:pPr marL="0" indent="0">
              <a:buNone/>
            </a:pPr>
            <a:endParaRPr lang="en-GB" dirty="0"/>
          </a:p>
          <a:p>
            <a:r>
              <a:rPr lang="en-GB" dirty="0"/>
              <a:t>Imaginative geographies of plausible scientific knowledge (e.g. cloning &amp; biotech, digital tech., </a:t>
            </a:r>
            <a:r>
              <a:rPr lang="en-GB" dirty="0" err="1"/>
              <a:t>etc</a:t>
            </a:r>
            <a:r>
              <a:rPr lang="en-GB" dirty="0"/>
              <a:t>) have given rise to alternative versions of our world.</a:t>
            </a:r>
          </a:p>
          <a:p>
            <a:endParaRPr lang="en-GB" dirty="0"/>
          </a:p>
          <a:p>
            <a:r>
              <a:rPr lang="en-GB" dirty="0"/>
              <a:t>Combination of plausible with fanciful creates effect of ‘estrangement’ (</a:t>
            </a:r>
            <a:r>
              <a:rPr lang="en-GB" dirty="0" err="1"/>
              <a:t>Kitchin</a:t>
            </a:r>
            <a:r>
              <a:rPr lang="en-GB" dirty="0"/>
              <a:t> &amp; </a:t>
            </a:r>
            <a:r>
              <a:rPr lang="en-GB" dirty="0" err="1"/>
              <a:t>Kneale</a:t>
            </a:r>
            <a:r>
              <a:rPr lang="en-GB" dirty="0"/>
              <a:t>, 2001)</a:t>
            </a:r>
          </a:p>
          <a:p>
            <a:endParaRPr lang="en-GB" dirty="0"/>
          </a:p>
          <a:p>
            <a:r>
              <a:rPr lang="en-GB" dirty="0"/>
              <a:t>Encourages critical reflection upon extreme versions of contemporary spatial processes </a:t>
            </a:r>
          </a:p>
          <a:p>
            <a:pPr marL="857250" lvl="1" indent="-457200"/>
            <a:r>
              <a:rPr lang="en-GB" dirty="0"/>
              <a:t>urbanisation, neo-liberalism, class stratification, automation etc.</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64694" y="1169069"/>
            <a:ext cx="1275429" cy="1489987"/>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64694" y="2867219"/>
            <a:ext cx="1299309" cy="1580241"/>
          </a:xfrm>
          <a:prstGeom prst="rect">
            <a:avLst/>
          </a:prstGeom>
        </p:spPr>
      </p:pic>
    </p:spTree>
    <p:extLst>
      <p:ext uri="{BB962C8B-B14F-4D97-AF65-F5344CB8AC3E}">
        <p14:creationId xmlns:p14="http://schemas.microsoft.com/office/powerpoint/2010/main" val="3920639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i="1" dirty="0"/>
              <a:t>The Circle</a:t>
            </a:r>
          </a:p>
        </p:txBody>
      </p:sp>
      <p:sp>
        <p:nvSpPr>
          <p:cNvPr id="3" name="Content Placeholder 2"/>
          <p:cNvSpPr>
            <a:spLocks noGrp="1"/>
          </p:cNvSpPr>
          <p:nvPr>
            <p:ph idx="1"/>
          </p:nvPr>
        </p:nvSpPr>
        <p:spPr>
          <a:xfrm>
            <a:off x="457201" y="1200151"/>
            <a:ext cx="5311113" cy="3394472"/>
          </a:xfrm>
        </p:spPr>
        <p:txBody>
          <a:bodyPr>
            <a:normAutofit fontScale="77500" lnSpcReduction="20000"/>
          </a:bodyPr>
          <a:lstStyle/>
          <a:p>
            <a:pPr marL="0" indent="0">
              <a:buNone/>
            </a:pPr>
            <a:r>
              <a:rPr lang="en-GB" dirty="0"/>
              <a:t>A speculative (exaggerated) imagining of Google/Facebook taken to an extreme to explore privacy</a:t>
            </a:r>
          </a:p>
          <a:p>
            <a:pPr lvl="1"/>
            <a:r>
              <a:rPr lang="en-GB" dirty="0"/>
              <a:t> ‘</a:t>
            </a:r>
            <a:r>
              <a:rPr lang="en-GB" dirty="0" err="1"/>
              <a:t>SeeChange</a:t>
            </a:r>
            <a:r>
              <a:rPr lang="en-GB" dirty="0"/>
              <a:t>’ cameras ~ </a:t>
            </a:r>
            <a:r>
              <a:rPr lang="en-GB" dirty="0" err="1"/>
              <a:t>panopticon</a:t>
            </a:r>
            <a:endParaRPr lang="en-GB" dirty="0"/>
          </a:p>
          <a:p>
            <a:pPr lvl="1"/>
            <a:r>
              <a:rPr lang="en-GB" dirty="0"/>
              <a:t>‘</a:t>
            </a:r>
            <a:r>
              <a:rPr lang="en-GB" dirty="0" err="1"/>
              <a:t>PastPerfect</a:t>
            </a:r>
            <a:r>
              <a:rPr lang="en-GB" dirty="0"/>
              <a:t>’ family history</a:t>
            </a:r>
          </a:p>
          <a:p>
            <a:pPr marL="57150" indent="0">
              <a:buNone/>
            </a:pPr>
            <a:endParaRPr lang="en-GB" dirty="0"/>
          </a:p>
          <a:p>
            <a:pPr marL="57150" indent="0">
              <a:buNone/>
            </a:pPr>
            <a:r>
              <a:rPr lang="en-GB" dirty="0"/>
              <a:t>“secrets are lies”, “sharing is caring”, “privacy is theft”.</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41644" y="1617922"/>
            <a:ext cx="2101841" cy="2976701"/>
          </a:xfrm>
          <a:prstGeom prst="rect">
            <a:avLst/>
          </a:prstGeom>
        </p:spPr>
      </p:pic>
    </p:spTree>
    <p:extLst>
      <p:ext uri="{BB962C8B-B14F-4D97-AF65-F5344CB8AC3E}">
        <p14:creationId xmlns:p14="http://schemas.microsoft.com/office/powerpoint/2010/main" val="42804848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‘Design Fiction’</a:t>
            </a:r>
          </a:p>
        </p:txBody>
      </p:sp>
      <p:sp>
        <p:nvSpPr>
          <p:cNvPr id="3" name="Content Placeholder 2"/>
          <p:cNvSpPr>
            <a:spLocks noGrp="1"/>
          </p:cNvSpPr>
          <p:nvPr>
            <p:ph idx="1"/>
          </p:nvPr>
        </p:nvSpPr>
        <p:spPr/>
        <p:txBody>
          <a:bodyPr>
            <a:normAutofit fontScale="77500" lnSpcReduction="20000"/>
          </a:bodyPr>
          <a:lstStyle/>
          <a:p>
            <a:pPr marL="0" indent="0">
              <a:buNone/>
            </a:pPr>
            <a:r>
              <a:rPr lang="en-US" dirty="0"/>
              <a:t>“whether we like it or not, the fictional technology seen in sci-fi set audience expectations for what exciting things are coming next” (</a:t>
            </a:r>
            <a:r>
              <a:rPr lang="en-US" dirty="0" err="1"/>
              <a:t>Shedroff</a:t>
            </a:r>
            <a:r>
              <a:rPr lang="en-US" dirty="0"/>
              <a:t> and </a:t>
            </a:r>
            <a:r>
              <a:rPr lang="en-US" dirty="0" err="1"/>
              <a:t>Noessell</a:t>
            </a:r>
            <a:r>
              <a:rPr lang="en-US" dirty="0"/>
              <a:t>, 2012: 6) </a:t>
            </a:r>
          </a:p>
          <a:p>
            <a:pPr marL="0" indent="0">
              <a:buNone/>
            </a:pPr>
            <a:endParaRPr lang="en-US" dirty="0"/>
          </a:p>
          <a:p>
            <a:pPr marL="0" indent="0">
              <a:buNone/>
            </a:pPr>
            <a:r>
              <a:rPr lang="en-US" dirty="0"/>
              <a:t>“the relationship between design, science fiction and the material objects that help tell stories about the future—mostly props and special effects as used in film and other forms of visual stories, both factual and fictional” (</a:t>
            </a:r>
            <a:r>
              <a:rPr lang="en-US" dirty="0" err="1"/>
              <a:t>Bleecker</a:t>
            </a:r>
            <a:r>
              <a:rPr lang="en-US" dirty="0"/>
              <a:t>, 2009: 11)</a:t>
            </a:r>
          </a:p>
          <a:p>
            <a:pPr marL="0" indent="0">
              <a:buNone/>
            </a:pPr>
            <a:endParaRPr lang="en-US" dirty="0"/>
          </a:p>
          <a:p>
            <a:pPr marL="0" indent="0">
              <a:buNone/>
            </a:pPr>
            <a:endParaRPr lang="en-GB" dirty="0"/>
          </a:p>
        </p:txBody>
      </p:sp>
    </p:spTree>
    <p:extLst>
      <p:ext uri="{BB962C8B-B14F-4D97-AF65-F5344CB8AC3E}">
        <p14:creationId xmlns:p14="http://schemas.microsoft.com/office/powerpoint/2010/main" val="13266271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Minority Report</a:t>
            </a:r>
          </a:p>
        </p:txBody>
      </p:sp>
      <p:sp>
        <p:nvSpPr>
          <p:cNvPr id="3" name="Content Placeholder 2">
            <a:extLst>
              <a:ext uri="{FF2B5EF4-FFF2-40B4-BE49-F238E27FC236}">
                <a16:creationId xmlns:a16="http://schemas.microsoft.com/office/drawing/2014/main" id="{19FFF6BA-0843-0642-8AA8-EF0F8277574A}"/>
              </a:ext>
            </a:extLst>
          </p:cNvPr>
          <p:cNvSpPr>
            <a:spLocks noGrp="1"/>
          </p:cNvSpPr>
          <p:nvPr>
            <p:ph idx="1"/>
          </p:nvPr>
        </p:nvSpPr>
        <p:spPr/>
        <p:txBody>
          <a:bodyPr/>
          <a:lstStyle/>
          <a:p>
            <a:r>
              <a:rPr lang="en-US" dirty="0"/>
              <a:t>Movie clip (2002):</a:t>
            </a:r>
          </a:p>
          <a:p>
            <a:r>
              <a:rPr lang="en-US" sz="2800" dirty="0">
                <a:latin typeface="ITC Avant Garde Gothic Book"/>
                <a:hlinkClick r:id="rId2"/>
              </a:rPr>
              <a:t>http://www.youtube.com/watch?v=NwVBzx0LMNQ</a:t>
            </a:r>
            <a:r>
              <a:rPr lang="en-US" sz="2800" dirty="0">
                <a:latin typeface="ITC Avant Garde Gothic Book"/>
              </a:rPr>
              <a:t> </a:t>
            </a:r>
          </a:p>
          <a:p>
            <a:endParaRPr lang="en-US" dirty="0"/>
          </a:p>
        </p:txBody>
      </p:sp>
    </p:spTree>
    <p:extLst>
      <p:ext uri="{BB962C8B-B14F-4D97-AF65-F5344CB8AC3E}">
        <p14:creationId xmlns:p14="http://schemas.microsoft.com/office/powerpoint/2010/main" val="22785841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Minority Report</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5734" y="1063228"/>
            <a:ext cx="4165599" cy="3718322"/>
          </a:xfrm>
          <a:prstGeom prst="rect">
            <a:avLst/>
          </a:prstGeom>
        </p:spPr>
      </p:pic>
    </p:spTree>
    <p:extLst>
      <p:ext uri="{BB962C8B-B14F-4D97-AF65-F5344CB8AC3E}">
        <p14:creationId xmlns:p14="http://schemas.microsoft.com/office/powerpoint/2010/main" val="27376983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Minority Report</a:t>
            </a:r>
          </a:p>
        </p:txBody>
      </p:sp>
      <p:pic>
        <p:nvPicPr>
          <p:cNvPr id="10" name="Picture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5734" y="1063228"/>
            <a:ext cx="4167716" cy="3718322"/>
          </a:xfrm>
          <a:prstGeom prst="rect">
            <a:avLst/>
          </a:prstGeom>
        </p:spPr>
      </p:pic>
      <p:sp>
        <p:nvSpPr>
          <p:cNvPr id="11" name="Rounded Rectangle 10"/>
          <p:cNvSpPr/>
          <p:nvPr/>
        </p:nvSpPr>
        <p:spPr>
          <a:xfrm>
            <a:off x="1374424" y="1428063"/>
            <a:ext cx="2819400" cy="1466850"/>
          </a:xfrm>
          <a:prstGeom prst="roundRect">
            <a:avLst>
              <a:gd name="adj" fmla="val 5275"/>
            </a:avLst>
          </a:prstGeom>
          <a:noFill/>
          <a:ln w="19050">
            <a:solidFill>
              <a:srgbClr val="1D6A9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6511704" y="1425218"/>
            <a:ext cx="2146742" cy="323165"/>
          </a:xfrm>
          <a:prstGeom prst="rect">
            <a:avLst/>
          </a:prstGeom>
          <a:noFill/>
        </p:spPr>
        <p:txBody>
          <a:bodyPr wrap="none" rtlCol="0">
            <a:spAutoFit/>
          </a:bodyPr>
          <a:lstStyle/>
          <a:p>
            <a:r>
              <a:rPr lang="en-US" sz="1500" dirty="0">
                <a:solidFill>
                  <a:schemeClr val="tx1">
                    <a:lumMod val="85000"/>
                    <a:lumOff val="15000"/>
                  </a:schemeClr>
                </a:solidFill>
                <a:latin typeface="L Clarendon Light"/>
                <a:cs typeface="L Clarendon Light"/>
              </a:rPr>
              <a:t>Videos from the film</a:t>
            </a:r>
          </a:p>
        </p:txBody>
      </p:sp>
      <p:cxnSp>
        <p:nvCxnSpPr>
          <p:cNvPr id="13" name="Straight Connector 12"/>
          <p:cNvCxnSpPr/>
          <p:nvPr/>
        </p:nvCxnSpPr>
        <p:spPr>
          <a:xfrm flipH="1" flipV="1">
            <a:off x="4193824" y="1547597"/>
            <a:ext cx="2263620" cy="1"/>
          </a:xfrm>
          <a:prstGeom prst="line">
            <a:avLst/>
          </a:prstGeom>
          <a:ln>
            <a:solidFill>
              <a:srgbClr val="1D6A9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039087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5734" y="1063228"/>
            <a:ext cx="4167716" cy="3718322"/>
          </a:xfrm>
          <a:prstGeom prst="rect">
            <a:avLst/>
          </a:prstGeom>
        </p:spPr>
      </p:pic>
      <p:sp>
        <p:nvSpPr>
          <p:cNvPr id="2" name="Title 1"/>
          <p:cNvSpPr>
            <a:spLocks noGrp="1"/>
          </p:cNvSpPr>
          <p:nvPr>
            <p:ph type="title"/>
          </p:nvPr>
        </p:nvSpPr>
        <p:spPr/>
        <p:txBody>
          <a:bodyPr/>
          <a:lstStyle/>
          <a:p>
            <a:r>
              <a:rPr lang="en-US" dirty="0"/>
              <a:t>Minority Report</a:t>
            </a:r>
          </a:p>
        </p:txBody>
      </p:sp>
      <p:sp>
        <p:nvSpPr>
          <p:cNvPr id="13" name="Rounded Rectangle 12"/>
          <p:cNvSpPr/>
          <p:nvPr/>
        </p:nvSpPr>
        <p:spPr>
          <a:xfrm>
            <a:off x="1398614" y="1428063"/>
            <a:ext cx="2819400" cy="1466850"/>
          </a:xfrm>
          <a:prstGeom prst="roundRect">
            <a:avLst>
              <a:gd name="adj" fmla="val 5275"/>
            </a:avLst>
          </a:prstGeom>
          <a:noFill/>
          <a:ln w="19050">
            <a:solidFill>
              <a:srgbClr val="1D6A9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ounded Rectangle 13"/>
          <p:cNvSpPr/>
          <p:nvPr/>
        </p:nvSpPr>
        <p:spPr>
          <a:xfrm flipV="1">
            <a:off x="1400075" y="3009213"/>
            <a:ext cx="2794000" cy="438150"/>
          </a:xfrm>
          <a:prstGeom prst="roundRect">
            <a:avLst>
              <a:gd name="adj" fmla="val 18319"/>
            </a:avLst>
          </a:prstGeom>
          <a:noFill/>
          <a:ln w="19050">
            <a:solidFill>
              <a:srgbClr val="1D6A9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7535483" y="2963129"/>
            <a:ext cx="1043876" cy="323165"/>
          </a:xfrm>
          <a:prstGeom prst="rect">
            <a:avLst/>
          </a:prstGeom>
          <a:noFill/>
        </p:spPr>
        <p:txBody>
          <a:bodyPr wrap="none" rtlCol="0">
            <a:spAutoFit/>
          </a:bodyPr>
          <a:lstStyle/>
          <a:p>
            <a:r>
              <a:rPr lang="en-US" sz="1500" dirty="0">
                <a:solidFill>
                  <a:srgbClr val="262626"/>
                </a:solidFill>
                <a:latin typeface="L Clarendon Light"/>
                <a:cs typeface="L Clarendon Light"/>
              </a:rPr>
              <a:t>TED talk</a:t>
            </a:r>
          </a:p>
        </p:txBody>
      </p:sp>
      <p:sp>
        <p:nvSpPr>
          <p:cNvPr id="16" name="TextBox 15"/>
          <p:cNvSpPr txBox="1"/>
          <p:nvPr/>
        </p:nvSpPr>
        <p:spPr>
          <a:xfrm>
            <a:off x="6511704" y="1425218"/>
            <a:ext cx="2146742" cy="323165"/>
          </a:xfrm>
          <a:prstGeom prst="rect">
            <a:avLst/>
          </a:prstGeom>
          <a:noFill/>
        </p:spPr>
        <p:txBody>
          <a:bodyPr wrap="none" rtlCol="0">
            <a:spAutoFit/>
          </a:bodyPr>
          <a:lstStyle/>
          <a:p>
            <a:r>
              <a:rPr lang="en-US" sz="1500" dirty="0">
                <a:solidFill>
                  <a:schemeClr val="tx1">
                    <a:lumMod val="85000"/>
                    <a:lumOff val="15000"/>
                  </a:schemeClr>
                </a:solidFill>
                <a:latin typeface="L Clarendon Light"/>
                <a:cs typeface="L Clarendon Light"/>
              </a:rPr>
              <a:t>Videos from the film</a:t>
            </a:r>
          </a:p>
        </p:txBody>
      </p:sp>
      <p:cxnSp>
        <p:nvCxnSpPr>
          <p:cNvPr id="17" name="Straight Connector 16"/>
          <p:cNvCxnSpPr/>
          <p:nvPr/>
        </p:nvCxnSpPr>
        <p:spPr>
          <a:xfrm flipH="1" flipV="1">
            <a:off x="4194075" y="3132696"/>
            <a:ext cx="3341408" cy="1193"/>
          </a:xfrm>
          <a:prstGeom prst="line">
            <a:avLst/>
          </a:prstGeom>
          <a:ln>
            <a:solidFill>
              <a:srgbClr val="1D6A9D"/>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H="1" flipV="1">
            <a:off x="4194075" y="1547597"/>
            <a:ext cx="2263369" cy="1"/>
          </a:xfrm>
          <a:prstGeom prst="line">
            <a:avLst/>
          </a:prstGeom>
          <a:ln>
            <a:solidFill>
              <a:srgbClr val="1D6A9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763875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Minority Report</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5734" y="1063228"/>
            <a:ext cx="4167716" cy="3718322"/>
          </a:xfrm>
          <a:prstGeom prst="rect">
            <a:avLst/>
          </a:prstGeom>
        </p:spPr>
      </p:pic>
      <p:sp>
        <p:nvSpPr>
          <p:cNvPr id="5" name="Rounded Rectangle 4"/>
          <p:cNvSpPr/>
          <p:nvPr/>
        </p:nvSpPr>
        <p:spPr>
          <a:xfrm>
            <a:off x="1398614" y="1428063"/>
            <a:ext cx="2819400" cy="1466850"/>
          </a:xfrm>
          <a:prstGeom prst="roundRect">
            <a:avLst>
              <a:gd name="adj" fmla="val 5275"/>
            </a:avLst>
          </a:prstGeom>
          <a:noFill/>
          <a:ln w="19050">
            <a:solidFill>
              <a:srgbClr val="1D6A9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ounded Rectangle 5"/>
          <p:cNvSpPr/>
          <p:nvPr/>
        </p:nvSpPr>
        <p:spPr>
          <a:xfrm flipV="1">
            <a:off x="1400075" y="3009213"/>
            <a:ext cx="2794000" cy="438150"/>
          </a:xfrm>
          <a:prstGeom prst="roundRect">
            <a:avLst>
              <a:gd name="adj" fmla="val 18319"/>
            </a:avLst>
          </a:prstGeom>
          <a:noFill/>
          <a:ln w="19050">
            <a:solidFill>
              <a:srgbClr val="1D6A9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ounded Rectangle 6"/>
          <p:cNvSpPr/>
          <p:nvPr/>
        </p:nvSpPr>
        <p:spPr>
          <a:xfrm flipV="1">
            <a:off x="1379058" y="3876675"/>
            <a:ext cx="2794000" cy="904875"/>
          </a:xfrm>
          <a:prstGeom prst="roundRect">
            <a:avLst>
              <a:gd name="adj" fmla="val 5275"/>
            </a:avLst>
          </a:prstGeom>
          <a:noFill/>
          <a:ln w="19050">
            <a:solidFill>
              <a:srgbClr val="1D6A9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7535483" y="2963129"/>
            <a:ext cx="1043876" cy="323165"/>
          </a:xfrm>
          <a:prstGeom prst="rect">
            <a:avLst/>
          </a:prstGeom>
          <a:noFill/>
        </p:spPr>
        <p:txBody>
          <a:bodyPr wrap="none" rtlCol="0">
            <a:spAutoFit/>
          </a:bodyPr>
          <a:lstStyle/>
          <a:p>
            <a:r>
              <a:rPr lang="en-US" sz="1500" dirty="0">
                <a:solidFill>
                  <a:srgbClr val="262626"/>
                </a:solidFill>
                <a:latin typeface="L Clarendon Light"/>
                <a:cs typeface="L Clarendon Light"/>
              </a:rPr>
              <a:t>TED talk</a:t>
            </a:r>
          </a:p>
        </p:txBody>
      </p:sp>
      <p:sp>
        <p:nvSpPr>
          <p:cNvPr id="9" name="TextBox 8"/>
          <p:cNvSpPr txBox="1"/>
          <p:nvPr/>
        </p:nvSpPr>
        <p:spPr>
          <a:xfrm>
            <a:off x="6511704" y="1425218"/>
            <a:ext cx="2146742" cy="323165"/>
          </a:xfrm>
          <a:prstGeom prst="rect">
            <a:avLst/>
          </a:prstGeom>
          <a:noFill/>
        </p:spPr>
        <p:txBody>
          <a:bodyPr wrap="none" rtlCol="0">
            <a:spAutoFit/>
          </a:bodyPr>
          <a:lstStyle/>
          <a:p>
            <a:r>
              <a:rPr lang="en-US" sz="1500" dirty="0">
                <a:solidFill>
                  <a:schemeClr val="tx1">
                    <a:lumMod val="85000"/>
                    <a:lumOff val="15000"/>
                  </a:schemeClr>
                </a:solidFill>
                <a:latin typeface="L Clarendon Light"/>
                <a:cs typeface="L Clarendon Light"/>
              </a:rPr>
              <a:t>Videos from the film</a:t>
            </a:r>
          </a:p>
        </p:txBody>
      </p:sp>
      <p:sp>
        <p:nvSpPr>
          <p:cNvPr id="10" name="TextBox 9"/>
          <p:cNvSpPr txBox="1"/>
          <p:nvPr/>
        </p:nvSpPr>
        <p:spPr>
          <a:xfrm>
            <a:off x="6260089" y="3717131"/>
            <a:ext cx="2309813" cy="784830"/>
          </a:xfrm>
          <a:prstGeom prst="rect">
            <a:avLst/>
          </a:prstGeom>
          <a:noFill/>
        </p:spPr>
        <p:txBody>
          <a:bodyPr wrap="square" rtlCol="0">
            <a:spAutoFit/>
          </a:bodyPr>
          <a:lstStyle/>
          <a:p>
            <a:pPr algn="r"/>
            <a:r>
              <a:rPr lang="en-US" sz="1500" dirty="0">
                <a:solidFill>
                  <a:srgbClr val="262626"/>
                </a:solidFill>
                <a:latin typeface="L Clarendon Light"/>
                <a:cs typeface="L Clarendon Light"/>
              </a:rPr>
              <a:t>Commentary using the film interface as a benchmark</a:t>
            </a:r>
          </a:p>
        </p:txBody>
      </p:sp>
      <p:cxnSp>
        <p:nvCxnSpPr>
          <p:cNvPr id="13" name="Straight Connector 12"/>
          <p:cNvCxnSpPr/>
          <p:nvPr/>
        </p:nvCxnSpPr>
        <p:spPr>
          <a:xfrm flipH="1" flipV="1">
            <a:off x="4173058" y="3133888"/>
            <a:ext cx="3362425" cy="1"/>
          </a:xfrm>
          <a:prstGeom prst="line">
            <a:avLst/>
          </a:prstGeom>
          <a:ln>
            <a:solidFill>
              <a:srgbClr val="1D6A9D"/>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a:off x="4173058" y="4034722"/>
            <a:ext cx="2087030" cy="0"/>
          </a:xfrm>
          <a:prstGeom prst="line">
            <a:avLst/>
          </a:prstGeom>
          <a:ln>
            <a:solidFill>
              <a:srgbClr val="1D6A9D"/>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flipV="1">
            <a:off x="4218014" y="1546405"/>
            <a:ext cx="2239430" cy="1193"/>
          </a:xfrm>
          <a:prstGeom prst="line">
            <a:avLst/>
          </a:prstGeom>
          <a:ln>
            <a:solidFill>
              <a:srgbClr val="1D6A9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674709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Microsoft</a:t>
            </a:r>
          </a:p>
        </p:txBody>
      </p:sp>
      <p:sp>
        <p:nvSpPr>
          <p:cNvPr id="4" name="Content Placeholder 3">
            <a:extLst>
              <a:ext uri="{FF2B5EF4-FFF2-40B4-BE49-F238E27FC236}">
                <a16:creationId xmlns:a16="http://schemas.microsoft.com/office/drawing/2014/main" id="{BDAEAF45-C2E2-A04B-ADF8-FCDD62B50E3B}"/>
              </a:ext>
            </a:extLst>
          </p:cNvPr>
          <p:cNvSpPr>
            <a:spLocks noGrp="1"/>
          </p:cNvSpPr>
          <p:nvPr>
            <p:ph idx="1"/>
          </p:nvPr>
        </p:nvSpPr>
        <p:spPr/>
        <p:txBody>
          <a:bodyPr/>
          <a:lstStyle/>
          <a:p>
            <a:r>
              <a:rPr lang="en-US" dirty="0"/>
              <a:t>“Future Vision of Productivity” (2015):</a:t>
            </a:r>
          </a:p>
          <a:p>
            <a:r>
              <a:rPr lang="en-US" sz="2800" dirty="0">
                <a:hlinkClick r:id="rId2"/>
              </a:rPr>
              <a:t>https://www.youtube.com/watch?v=w-tFdreZB94</a:t>
            </a:r>
            <a:r>
              <a:rPr lang="en-US" sz="2800" dirty="0"/>
              <a:t> </a:t>
            </a:r>
          </a:p>
        </p:txBody>
      </p:sp>
    </p:spTree>
    <p:extLst>
      <p:ext uri="{BB962C8B-B14F-4D97-AF65-F5344CB8AC3E}">
        <p14:creationId xmlns:p14="http://schemas.microsoft.com/office/powerpoint/2010/main" val="10528920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Today</a:t>
            </a:r>
          </a:p>
        </p:txBody>
      </p:sp>
      <p:sp>
        <p:nvSpPr>
          <p:cNvPr id="3" name="Content Placeholder 2"/>
          <p:cNvSpPr>
            <a:spLocks noGrp="1"/>
          </p:cNvSpPr>
          <p:nvPr>
            <p:ph idx="1"/>
          </p:nvPr>
        </p:nvSpPr>
        <p:spPr/>
        <p:txBody>
          <a:bodyPr/>
          <a:lstStyle/>
          <a:p>
            <a:pPr marL="0" indent="0">
              <a:buNone/>
            </a:pPr>
            <a:r>
              <a:rPr lang="en-GB" dirty="0"/>
              <a:t>Exploring the ways digital technology is bound up with ideas about a/the future</a:t>
            </a:r>
          </a:p>
          <a:p>
            <a:pPr marL="0" indent="0">
              <a:buNone/>
            </a:pPr>
            <a:endParaRPr lang="en-GB" dirty="0"/>
          </a:p>
          <a:p>
            <a:pPr marL="0" indent="0">
              <a:buNone/>
            </a:pPr>
            <a:r>
              <a:rPr lang="en-GB" dirty="0"/>
              <a:t>Critically examining how such futures are claimed and represented.</a:t>
            </a:r>
          </a:p>
        </p:txBody>
      </p:sp>
    </p:spTree>
    <p:extLst>
      <p:ext uri="{BB962C8B-B14F-4D97-AF65-F5344CB8AC3E}">
        <p14:creationId xmlns:p14="http://schemas.microsoft.com/office/powerpoint/2010/main" val="12744017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3421140" y="1115479"/>
            <a:ext cx="2160000" cy="2160000"/>
          </a:xfrm>
          <a:prstGeom prst="ellipse">
            <a:avLst/>
          </a:prstGeom>
          <a:solidFill>
            <a:srgbClr val="E38794">
              <a:alpha val="40000"/>
            </a:srgb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4314373" y="2129964"/>
            <a:ext cx="2160000" cy="2160000"/>
          </a:xfrm>
          <a:prstGeom prst="ellipse">
            <a:avLst/>
          </a:prstGeom>
          <a:solidFill>
            <a:srgbClr val="54A0CE">
              <a:alpha val="40000"/>
            </a:srgb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2697229" y="2142660"/>
            <a:ext cx="2160000" cy="2160000"/>
          </a:xfrm>
          <a:prstGeom prst="ellipse">
            <a:avLst/>
          </a:prstGeom>
          <a:solidFill>
            <a:srgbClr val="AFB96B">
              <a:alpha val="40000"/>
            </a:srgb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3982970" y="2685891"/>
            <a:ext cx="1183212" cy="530218"/>
          </a:xfrm>
          <a:prstGeom prst="rect">
            <a:avLst/>
          </a:prstGeom>
          <a:noFill/>
        </p:spPr>
        <p:txBody>
          <a:bodyPr wrap="square" rtlCol="0">
            <a:noAutofit/>
          </a:bodyPr>
          <a:lstStyle/>
          <a:p>
            <a:pPr algn="ctr"/>
            <a:r>
              <a:rPr lang="en-US" sz="1200" dirty="0">
                <a:latin typeface="ITC Avant Garde Gothic Book"/>
              </a:rPr>
              <a:t>Conventional products</a:t>
            </a:r>
          </a:p>
        </p:txBody>
      </p:sp>
      <p:sp>
        <p:nvSpPr>
          <p:cNvPr id="8" name="TextBox 7"/>
          <p:cNvSpPr txBox="1"/>
          <p:nvPr/>
        </p:nvSpPr>
        <p:spPr>
          <a:xfrm>
            <a:off x="2959706" y="3271603"/>
            <a:ext cx="1108785" cy="369332"/>
          </a:xfrm>
          <a:prstGeom prst="rect">
            <a:avLst/>
          </a:prstGeom>
          <a:noFill/>
        </p:spPr>
        <p:txBody>
          <a:bodyPr wrap="none" rtlCol="0">
            <a:spAutoFit/>
          </a:bodyPr>
          <a:lstStyle/>
          <a:p>
            <a:r>
              <a:rPr lang="en-US" dirty="0">
                <a:latin typeface="ITC Avant Garde Gothic Book"/>
              </a:rPr>
              <a:t>buildable</a:t>
            </a:r>
          </a:p>
        </p:txBody>
      </p:sp>
      <p:sp>
        <p:nvSpPr>
          <p:cNvPr id="9" name="TextBox 8"/>
          <p:cNvSpPr txBox="1"/>
          <p:nvPr/>
        </p:nvSpPr>
        <p:spPr>
          <a:xfrm>
            <a:off x="5271112" y="3262070"/>
            <a:ext cx="1134257" cy="369332"/>
          </a:xfrm>
          <a:prstGeom prst="rect">
            <a:avLst/>
          </a:prstGeom>
          <a:noFill/>
        </p:spPr>
        <p:txBody>
          <a:bodyPr wrap="none" rtlCol="0">
            <a:spAutoFit/>
          </a:bodyPr>
          <a:lstStyle/>
          <a:p>
            <a:r>
              <a:rPr lang="en-US" dirty="0">
                <a:latin typeface="ITC Avant Garde Gothic Book"/>
              </a:rPr>
              <a:t>profitable</a:t>
            </a:r>
          </a:p>
        </p:txBody>
      </p:sp>
      <p:sp>
        <p:nvSpPr>
          <p:cNvPr id="10" name="TextBox 9"/>
          <p:cNvSpPr txBox="1"/>
          <p:nvPr/>
        </p:nvSpPr>
        <p:spPr>
          <a:xfrm>
            <a:off x="3933197" y="1550595"/>
            <a:ext cx="1121408" cy="369332"/>
          </a:xfrm>
          <a:prstGeom prst="rect">
            <a:avLst/>
          </a:prstGeom>
          <a:noFill/>
        </p:spPr>
        <p:txBody>
          <a:bodyPr wrap="none" rtlCol="0">
            <a:spAutoFit/>
          </a:bodyPr>
          <a:lstStyle/>
          <a:p>
            <a:r>
              <a:rPr lang="en-US" dirty="0">
                <a:latin typeface="ITC Avant Garde Gothic Book"/>
              </a:rPr>
              <a:t>desirable</a:t>
            </a:r>
          </a:p>
        </p:txBody>
      </p:sp>
      <p:sp>
        <p:nvSpPr>
          <p:cNvPr id="11" name="TextBox 10"/>
          <p:cNvSpPr txBox="1"/>
          <p:nvPr/>
        </p:nvSpPr>
        <p:spPr>
          <a:xfrm>
            <a:off x="1042257" y="1225111"/>
            <a:ext cx="1870280" cy="1200329"/>
          </a:xfrm>
          <a:prstGeom prst="rect">
            <a:avLst/>
          </a:prstGeom>
          <a:noFill/>
        </p:spPr>
        <p:txBody>
          <a:bodyPr wrap="square" rtlCol="0">
            <a:spAutoFit/>
          </a:bodyPr>
          <a:lstStyle/>
          <a:p>
            <a:r>
              <a:rPr lang="en-US" sz="1400" dirty="0">
                <a:latin typeface="ITC Avant Garde Gothic Book"/>
              </a:rPr>
              <a:t>Government services</a:t>
            </a:r>
          </a:p>
          <a:p>
            <a:r>
              <a:rPr lang="en-US" sz="1400" dirty="0">
                <a:latin typeface="ITC Avant Garde Gothic Book"/>
              </a:rPr>
              <a:t>Critical design</a:t>
            </a:r>
          </a:p>
          <a:p>
            <a:r>
              <a:rPr lang="en-US" sz="1400" dirty="0">
                <a:latin typeface="ITC Avant Garde Gothic Book"/>
              </a:rPr>
              <a:t>Free &amp; Open Source software</a:t>
            </a:r>
          </a:p>
          <a:p>
            <a:r>
              <a:rPr lang="en-US" sz="1400" dirty="0">
                <a:latin typeface="ITC Avant Garde Gothic Book"/>
              </a:rPr>
              <a:t>Scientific instruments</a:t>
            </a:r>
          </a:p>
        </p:txBody>
      </p:sp>
      <p:cxnSp>
        <p:nvCxnSpPr>
          <p:cNvPr id="12" name="Straight Arrow Connector 11"/>
          <p:cNvCxnSpPr/>
          <p:nvPr/>
        </p:nvCxnSpPr>
        <p:spPr>
          <a:xfrm>
            <a:off x="2683941" y="2057395"/>
            <a:ext cx="1108785" cy="312420"/>
          </a:xfrm>
          <a:prstGeom prst="straightConnector1">
            <a:avLst/>
          </a:prstGeom>
          <a:ln>
            <a:solidFill>
              <a:schemeClr val="tx1">
                <a:lumMod val="50000"/>
                <a:lumOff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6320082" y="1286419"/>
            <a:ext cx="1897545" cy="1169551"/>
          </a:xfrm>
          <a:prstGeom prst="rect">
            <a:avLst/>
          </a:prstGeom>
          <a:noFill/>
        </p:spPr>
        <p:txBody>
          <a:bodyPr wrap="square" rtlCol="0">
            <a:spAutoFit/>
          </a:bodyPr>
          <a:lstStyle/>
          <a:p>
            <a:pPr algn="r"/>
            <a:r>
              <a:rPr lang="en-US" sz="1400" dirty="0">
                <a:latin typeface="ITC Avant Garde Gothic Book"/>
              </a:rPr>
              <a:t>Techno-Art Installations</a:t>
            </a:r>
          </a:p>
          <a:p>
            <a:pPr algn="r"/>
            <a:r>
              <a:rPr lang="en-US" sz="1400" dirty="0">
                <a:latin typeface="ITC Avant Garde Gothic Book"/>
              </a:rPr>
              <a:t>Special FX</a:t>
            </a:r>
          </a:p>
          <a:p>
            <a:pPr algn="r"/>
            <a:r>
              <a:rPr lang="en-US" sz="1400" dirty="0">
                <a:latin typeface="ITC Avant Garde Gothic Book"/>
              </a:rPr>
              <a:t>R&amp;D experiments</a:t>
            </a:r>
          </a:p>
          <a:p>
            <a:pPr algn="r"/>
            <a:r>
              <a:rPr lang="en-US" sz="1400" b="1" dirty="0">
                <a:latin typeface="ITC Avant Garde Gothic Book"/>
              </a:rPr>
              <a:t>Design Fiction</a:t>
            </a:r>
          </a:p>
        </p:txBody>
      </p:sp>
      <p:cxnSp>
        <p:nvCxnSpPr>
          <p:cNvPr id="14" name="Straight Arrow Connector 13"/>
          <p:cNvCxnSpPr/>
          <p:nvPr/>
        </p:nvCxnSpPr>
        <p:spPr>
          <a:xfrm rot="10800000" flipV="1">
            <a:off x="5283209" y="1827593"/>
            <a:ext cx="1134257" cy="542222"/>
          </a:xfrm>
          <a:prstGeom prst="straightConnector1">
            <a:avLst/>
          </a:prstGeom>
          <a:ln>
            <a:solidFill>
              <a:schemeClr val="tx1">
                <a:lumMod val="50000"/>
                <a:lumOff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3780797" y="418735"/>
            <a:ext cx="1490482" cy="738664"/>
          </a:xfrm>
          <a:prstGeom prst="rect">
            <a:avLst/>
          </a:prstGeom>
          <a:noFill/>
        </p:spPr>
        <p:txBody>
          <a:bodyPr wrap="square" rtlCol="0">
            <a:spAutoFit/>
          </a:bodyPr>
          <a:lstStyle/>
          <a:p>
            <a:pPr algn="ctr"/>
            <a:r>
              <a:rPr lang="en-US" sz="1400" dirty="0">
                <a:latin typeface="ITC Avant Garde Gothic Book"/>
              </a:rPr>
              <a:t>Fantasies</a:t>
            </a:r>
          </a:p>
          <a:p>
            <a:pPr algn="ctr"/>
            <a:r>
              <a:rPr lang="en-US" sz="1400" dirty="0">
                <a:latin typeface="ITC Avant Garde Gothic Book"/>
              </a:rPr>
              <a:t>The magical</a:t>
            </a:r>
          </a:p>
          <a:p>
            <a:pPr algn="ctr"/>
            <a:r>
              <a:rPr lang="en-US" sz="1400" dirty="0">
                <a:latin typeface="ITC Avant Garde Gothic Book"/>
              </a:rPr>
              <a:t>The mythical</a:t>
            </a:r>
          </a:p>
        </p:txBody>
      </p:sp>
      <p:sp>
        <p:nvSpPr>
          <p:cNvPr id="16" name="TextBox 15"/>
          <p:cNvSpPr txBox="1"/>
          <p:nvPr/>
        </p:nvSpPr>
        <p:spPr>
          <a:xfrm>
            <a:off x="1134534" y="3546034"/>
            <a:ext cx="1917707" cy="1169551"/>
          </a:xfrm>
          <a:prstGeom prst="rect">
            <a:avLst/>
          </a:prstGeom>
          <a:noFill/>
        </p:spPr>
        <p:txBody>
          <a:bodyPr wrap="square" rtlCol="0">
            <a:spAutoFit/>
          </a:bodyPr>
          <a:lstStyle/>
          <a:p>
            <a:r>
              <a:rPr lang="en-US" sz="1400" dirty="0">
                <a:latin typeface="ITC Avant Garde Gothic Book"/>
              </a:rPr>
              <a:t>Loss-leaders</a:t>
            </a:r>
          </a:p>
          <a:p>
            <a:r>
              <a:rPr lang="en-US" sz="1400" dirty="0">
                <a:latin typeface="ITC Avant Garde Gothic Book"/>
              </a:rPr>
              <a:t>Unused technical capacity</a:t>
            </a:r>
          </a:p>
          <a:p>
            <a:r>
              <a:rPr lang="en-US" sz="1400" dirty="0">
                <a:latin typeface="ITC Avant Garde Gothic Book"/>
              </a:rPr>
              <a:t>Out-of-patent tech</a:t>
            </a:r>
          </a:p>
          <a:p>
            <a:r>
              <a:rPr lang="en-US" sz="1400" dirty="0">
                <a:latin typeface="ITC Avant Garde Gothic Book"/>
              </a:rPr>
              <a:t>The obsolete(?)</a:t>
            </a:r>
          </a:p>
        </p:txBody>
      </p:sp>
      <p:cxnSp>
        <p:nvCxnSpPr>
          <p:cNvPr id="17" name="Straight Arrow Connector 16"/>
          <p:cNvCxnSpPr/>
          <p:nvPr/>
        </p:nvCxnSpPr>
        <p:spPr>
          <a:xfrm flipV="1">
            <a:off x="4564607" y="3546034"/>
            <a:ext cx="0" cy="712232"/>
          </a:xfrm>
          <a:prstGeom prst="straightConnector1">
            <a:avLst/>
          </a:prstGeom>
          <a:ln>
            <a:solidFill>
              <a:schemeClr val="tx1">
                <a:lumMod val="50000"/>
                <a:lumOff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3873526" y="4258266"/>
            <a:ext cx="1382159" cy="738664"/>
          </a:xfrm>
          <a:prstGeom prst="rect">
            <a:avLst/>
          </a:prstGeom>
          <a:noFill/>
        </p:spPr>
        <p:txBody>
          <a:bodyPr wrap="none" rtlCol="0">
            <a:spAutoFit/>
          </a:bodyPr>
          <a:lstStyle/>
          <a:p>
            <a:pPr algn="ctr"/>
            <a:r>
              <a:rPr lang="en-US" sz="1400" dirty="0">
                <a:latin typeface="ITC Avant Garde Gothic Book"/>
              </a:rPr>
              <a:t>Weapons</a:t>
            </a:r>
          </a:p>
          <a:p>
            <a:pPr algn="ctr"/>
            <a:r>
              <a:rPr lang="en-US" sz="1400" dirty="0">
                <a:latin typeface="ITC Avant Garde Gothic Book"/>
              </a:rPr>
              <a:t>Niche products</a:t>
            </a:r>
          </a:p>
          <a:p>
            <a:pPr algn="ctr"/>
            <a:r>
              <a:rPr lang="en-US" sz="1400" dirty="0">
                <a:latin typeface="ITC Avant Garde Gothic Book"/>
              </a:rPr>
              <a:t>Criminal tech</a:t>
            </a:r>
          </a:p>
        </p:txBody>
      </p:sp>
      <p:sp>
        <p:nvSpPr>
          <p:cNvPr id="19" name="TextBox 18"/>
          <p:cNvSpPr txBox="1"/>
          <p:nvPr/>
        </p:nvSpPr>
        <p:spPr>
          <a:xfrm>
            <a:off x="6163466" y="3082921"/>
            <a:ext cx="1530801" cy="1169551"/>
          </a:xfrm>
          <a:prstGeom prst="rect">
            <a:avLst/>
          </a:prstGeom>
          <a:noFill/>
        </p:spPr>
        <p:txBody>
          <a:bodyPr wrap="square" rtlCol="0">
            <a:spAutoFit/>
          </a:bodyPr>
          <a:lstStyle/>
          <a:p>
            <a:pPr algn="r"/>
            <a:r>
              <a:rPr lang="en-US" sz="1400" dirty="0">
                <a:latin typeface="ITC Avant Garde Gothic Book"/>
              </a:rPr>
              <a:t>Fraud</a:t>
            </a:r>
          </a:p>
          <a:p>
            <a:pPr algn="r"/>
            <a:r>
              <a:rPr lang="en-US" sz="1400" dirty="0">
                <a:latin typeface="ITC Avant Garde Gothic Book"/>
              </a:rPr>
              <a:t>Complex derivatives</a:t>
            </a:r>
          </a:p>
          <a:p>
            <a:pPr algn="r"/>
            <a:r>
              <a:rPr lang="en-US" sz="1400" dirty="0">
                <a:latin typeface="ITC Avant Garde Gothic Book"/>
              </a:rPr>
              <a:t>Theft</a:t>
            </a:r>
          </a:p>
          <a:p>
            <a:pPr algn="r"/>
            <a:r>
              <a:rPr lang="en-US" sz="1400" dirty="0" err="1">
                <a:latin typeface="ITC Avant Garde Gothic Book"/>
              </a:rPr>
              <a:t>Vapourware</a:t>
            </a:r>
            <a:endParaRPr lang="en-US" sz="1400" dirty="0">
              <a:latin typeface="ITC Avant Garde Gothic Book"/>
            </a:endParaRPr>
          </a:p>
        </p:txBody>
      </p:sp>
      <p:sp>
        <p:nvSpPr>
          <p:cNvPr id="20" name="TextBox 19"/>
          <p:cNvSpPr txBox="1"/>
          <p:nvPr/>
        </p:nvSpPr>
        <p:spPr>
          <a:xfrm>
            <a:off x="5226839" y="4798219"/>
            <a:ext cx="3698686" cy="307777"/>
          </a:xfrm>
          <a:prstGeom prst="rect">
            <a:avLst/>
          </a:prstGeom>
          <a:noFill/>
        </p:spPr>
        <p:txBody>
          <a:bodyPr wrap="none" rtlCol="0">
            <a:spAutoFit/>
          </a:bodyPr>
          <a:lstStyle/>
          <a:p>
            <a:pPr algn="r"/>
            <a:r>
              <a:rPr lang="en-US" sz="1400" dirty="0">
                <a:solidFill>
                  <a:schemeClr val="tx1">
                    <a:lumMod val="85000"/>
                    <a:lumOff val="15000"/>
                  </a:schemeClr>
                </a:solidFill>
                <a:latin typeface="Baskerville"/>
                <a:cs typeface="Baskerville"/>
              </a:rPr>
              <a:t>Adapted from a diagram by Bruce Sterling, 2011</a:t>
            </a:r>
          </a:p>
        </p:txBody>
      </p:sp>
    </p:spTree>
    <p:extLst>
      <p:ext uri="{BB962C8B-B14F-4D97-AF65-F5344CB8AC3E}">
        <p14:creationId xmlns:p14="http://schemas.microsoft.com/office/powerpoint/2010/main" val="11069715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
            </a:r>
            <a:r>
              <a:rPr lang="en-US" dirty="0" err="1"/>
              <a:t>Diegetic</a:t>
            </a:r>
            <a:r>
              <a:rPr lang="en-US" dirty="0"/>
              <a:t> prototypes’</a:t>
            </a:r>
          </a:p>
        </p:txBody>
      </p:sp>
      <p:sp>
        <p:nvSpPr>
          <p:cNvPr id="3" name="Content Placeholder 2"/>
          <p:cNvSpPr>
            <a:spLocks noGrp="1"/>
          </p:cNvSpPr>
          <p:nvPr>
            <p:ph idx="1"/>
          </p:nvPr>
        </p:nvSpPr>
        <p:spPr>
          <a:xfrm>
            <a:off x="541867" y="1614488"/>
            <a:ext cx="8144932" cy="2980135"/>
          </a:xfrm>
        </p:spPr>
        <p:txBody>
          <a:bodyPr>
            <a:normAutofit fontScale="92500" lnSpcReduction="10000"/>
          </a:bodyPr>
          <a:lstStyle/>
          <a:p>
            <a:pPr>
              <a:buNone/>
            </a:pPr>
            <a:r>
              <a:rPr lang="en-US" sz="2400" dirty="0"/>
              <a:t>“cinematic depictions of future technologies are what I term </a:t>
            </a:r>
            <a:r>
              <a:rPr lang="en-US" sz="2400" i="1" dirty="0" err="1"/>
              <a:t>diegetic</a:t>
            </a:r>
            <a:r>
              <a:rPr lang="en-US" sz="2400" i="1" dirty="0"/>
              <a:t> prototypes </a:t>
            </a:r>
            <a:r>
              <a:rPr lang="en-US" sz="2400" dirty="0"/>
              <a:t>that demonstrate to large public audiences a technology’s need, benevolence and viability” </a:t>
            </a:r>
          </a:p>
          <a:p>
            <a:pPr>
              <a:buNone/>
            </a:pPr>
            <a:r>
              <a:rPr lang="en-US" sz="2400" dirty="0"/>
              <a:t>“</a:t>
            </a:r>
            <a:r>
              <a:rPr lang="en-US" sz="2400" dirty="0" err="1"/>
              <a:t>Diegetic</a:t>
            </a:r>
            <a:r>
              <a:rPr lang="en-US" sz="2400" dirty="0"/>
              <a:t> prototypes have a major rhetorical advantage even over true prototypes: in the fictional world – what film scholars refer to as the </a:t>
            </a:r>
            <a:r>
              <a:rPr lang="en-US" sz="2400" dirty="0" err="1"/>
              <a:t>diegesis</a:t>
            </a:r>
            <a:r>
              <a:rPr lang="en-US" sz="2400" dirty="0"/>
              <a:t> – these technologies exist as ‘real’ objects that function properly and which people actually use”</a:t>
            </a:r>
          </a:p>
          <a:p>
            <a:pPr>
              <a:buNone/>
            </a:pPr>
            <a:endParaRPr lang="en-US" sz="2400" dirty="0"/>
          </a:p>
          <a:p>
            <a:pPr algn="r">
              <a:buNone/>
            </a:pPr>
            <a:r>
              <a:rPr lang="en-US" sz="2000" dirty="0"/>
              <a:t>(Kirby, 2010: 43)</a:t>
            </a:r>
            <a:endParaRPr lang="en-US" sz="1800" dirty="0"/>
          </a:p>
        </p:txBody>
      </p:sp>
    </p:spTree>
    <p:extLst>
      <p:ext uri="{BB962C8B-B14F-4D97-AF65-F5344CB8AC3E}">
        <p14:creationId xmlns:p14="http://schemas.microsoft.com/office/powerpoint/2010/main" val="17405211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Affective response</a:t>
            </a:r>
          </a:p>
        </p:txBody>
      </p:sp>
      <p:sp>
        <p:nvSpPr>
          <p:cNvPr id="3" name="Content Placeholder 2"/>
          <p:cNvSpPr>
            <a:spLocks noGrp="1"/>
          </p:cNvSpPr>
          <p:nvPr>
            <p:ph idx="1"/>
          </p:nvPr>
        </p:nvSpPr>
        <p:spPr>
          <a:xfrm>
            <a:off x="671513" y="1614488"/>
            <a:ext cx="8015287" cy="2980135"/>
          </a:xfrm>
        </p:spPr>
        <p:txBody>
          <a:bodyPr>
            <a:normAutofit fontScale="77500" lnSpcReduction="20000"/>
          </a:bodyPr>
          <a:lstStyle/>
          <a:p>
            <a:pPr marL="0" indent="0">
              <a:spcAft>
                <a:spcPts val="600"/>
              </a:spcAft>
              <a:buNone/>
            </a:pPr>
            <a:r>
              <a:rPr lang="en-US" dirty="0"/>
              <a:t>following </a:t>
            </a:r>
            <a:r>
              <a:rPr lang="en-US" dirty="0" err="1"/>
              <a:t>Deleuze</a:t>
            </a:r>
            <a:r>
              <a:rPr lang="en-US" dirty="0"/>
              <a:t> – affect is simultaneously a physical phenomenon &amp; an ‘impersonal force’ ~ ‘substrate of feeling’ (Connolly 2002)</a:t>
            </a:r>
          </a:p>
          <a:p>
            <a:pPr marL="0" indent="0">
              <a:spcAft>
                <a:spcPts val="600"/>
              </a:spcAft>
              <a:buNone/>
            </a:pPr>
            <a:r>
              <a:rPr lang="en-US" dirty="0"/>
              <a:t>prospective experience - emerges from within sets of relations to disclose the creation of potentiality</a:t>
            </a:r>
          </a:p>
          <a:p>
            <a:pPr marL="0" indent="0">
              <a:spcAft>
                <a:spcPts val="600"/>
              </a:spcAft>
              <a:buNone/>
            </a:pPr>
            <a:r>
              <a:rPr lang="en-US" dirty="0"/>
              <a:t>‘trans-personal’ attunement to potential technologies ‘as if’ they already exist</a:t>
            </a:r>
          </a:p>
        </p:txBody>
      </p:sp>
    </p:spTree>
    <p:extLst>
      <p:ext uri="{BB962C8B-B14F-4D97-AF65-F5344CB8AC3E}">
        <p14:creationId xmlns:p14="http://schemas.microsoft.com/office/powerpoint/2010/main" val="27642546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dirty="0"/>
              <a:t>Affective response</a:t>
            </a:r>
          </a:p>
        </p:txBody>
      </p:sp>
      <p:sp>
        <p:nvSpPr>
          <p:cNvPr id="3" name="Content Placeholder 2"/>
          <p:cNvSpPr>
            <a:spLocks noGrp="1"/>
          </p:cNvSpPr>
          <p:nvPr>
            <p:ph idx="1"/>
          </p:nvPr>
        </p:nvSpPr>
        <p:spPr>
          <a:xfrm>
            <a:off x="457200" y="1271595"/>
            <a:ext cx="8229600" cy="2980135"/>
          </a:xfrm>
        </p:spPr>
        <p:txBody>
          <a:bodyPr>
            <a:normAutofit/>
          </a:bodyPr>
          <a:lstStyle/>
          <a:p>
            <a:pPr>
              <a:buNone/>
            </a:pPr>
            <a:r>
              <a:rPr lang="en-US" b="1" dirty="0"/>
              <a:t>Bodies</a:t>
            </a:r>
          </a:p>
          <a:p>
            <a:pPr lvl="1">
              <a:buNone/>
            </a:pPr>
            <a:r>
              <a:rPr lang="en-US" dirty="0"/>
              <a:t>Touch</a:t>
            </a:r>
          </a:p>
          <a:p>
            <a:pPr lvl="1">
              <a:buNone/>
            </a:pPr>
            <a:endParaRPr lang="en-US" dirty="0"/>
          </a:p>
          <a:p>
            <a:pPr lvl="1">
              <a:buNone/>
            </a:pPr>
            <a:endParaRPr lang="en-US" dirty="0"/>
          </a:p>
          <a:p>
            <a:pPr lvl="1">
              <a:buNone/>
            </a:pPr>
            <a:r>
              <a:rPr lang="en-US" dirty="0"/>
              <a:t>Gesture</a:t>
            </a:r>
          </a:p>
        </p:txBody>
      </p:sp>
      <p:pic>
        <p:nvPicPr>
          <p:cNvPr id="4" name="Picture 3" descr="MS productivity fingers.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75867" y="1873549"/>
            <a:ext cx="2709324" cy="1142996"/>
          </a:xfrm>
          <a:prstGeom prst="rect">
            <a:avLst/>
          </a:prstGeom>
        </p:spPr>
      </p:pic>
      <p:pic>
        <p:nvPicPr>
          <p:cNvPr id="5" name="Picture 4" descr="Screen shot 2012-02-09 at 21.28.29.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62034" y="1862989"/>
            <a:ext cx="3071500" cy="1159918"/>
          </a:xfrm>
          <a:prstGeom prst="rect">
            <a:avLst/>
          </a:prstGeom>
        </p:spPr>
      </p:pic>
      <p:pic>
        <p:nvPicPr>
          <p:cNvPr id="8" name="Picture 7" descr="MS manufacturing gestural interface.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43201" y="3069892"/>
            <a:ext cx="5844256" cy="1263990"/>
          </a:xfrm>
          <a:prstGeom prst="rect">
            <a:avLst/>
          </a:prstGeom>
        </p:spPr>
      </p:pic>
    </p:spTree>
    <p:extLst>
      <p:ext uri="{BB962C8B-B14F-4D97-AF65-F5344CB8AC3E}">
        <p14:creationId xmlns:p14="http://schemas.microsoft.com/office/powerpoint/2010/main" val="38643373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Grammar</a:t>
            </a:r>
          </a:p>
        </p:txBody>
      </p:sp>
      <p:sp>
        <p:nvSpPr>
          <p:cNvPr id="3" name="Content Placeholder 2"/>
          <p:cNvSpPr>
            <a:spLocks noGrp="1"/>
          </p:cNvSpPr>
          <p:nvPr>
            <p:ph idx="1"/>
          </p:nvPr>
        </p:nvSpPr>
        <p:spPr/>
        <p:txBody>
          <a:bodyPr/>
          <a:lstStyle/>
          <a:p>
            <a:pPr>
              <a:buNone/>
            </a:pPr>
            <a:r>
              <a:rPr lang="en-US" b="1" dirty="0"/>
              <a:t>Worldly</a:t>
            </a:r>
          </a:p>
        </p:txBody>
      </p:sp>
      <p:pic>
        <p:nvPicPr>
          <p:cNvPr id="7" name="Picture 6">
            <a:extLst>
              <a:ext uri="{FF2B5EF4-FFF2-40B4-BE49-F238E27FC236}">
                <a16:creationId xmlns:a16="http://schemas.microsoft.com/office/drawing/2014/main" id="{47A32785-6376-7944-854D-E5215EE682AA}"/>
              </a:ext>
            </a:extLst>
          </p:cNvPr>
          <p:cNvPicPr>
            <a:picLocks noChangeAspect="1"/>
          </p:cNvPicPr>
          <p:nvPr/>
        </p:nvPicPr>
        <p:blipFill>
          <a:blip r:embed="rId2"/>
          <a:stretch>
            <a:fillRect/>
          </a:stretch>
        </p:blipFill>
        <p:spPr>
          <a:xfrm>
            <a:off x="2735263" y="1851025"/>
            <a:ext cx="4224366" cy="1652153"/>
          </a:xfrm>
          <a:prstGeom prst="rect">
            <a:avLst/>
          </a:prstGeom>
        </p:spPr>
      </p:pic>
      <p:pic>
        <p:nvPicPr>
          <p:cNvPr id="8" name="Picture 7">
            <a:extLst>
              <a:ext uri="{FF2B5EF4-FFF2-40B4-BE49-F238E27FC236}">
                <a16:creationId xmlns:a16="http://schemas.microsoft.com/office/drawing/2014/main" id="{0535E148-2738-D049-B5E5-E48B23BFC776}"/>
              </a:ext>
            </a:extLst>
          </p:cNvPr>
          <p:cNvPicPr>
            <a:picLocks noChangeAspect="1"/>
          </p:cNvPicPr>
          <p:nvPr/>
        </p:nvPicPr>
        <p:blipFill>
          <a:blip r:embed="rId3"/>
          <a:stretch>
            <a:fillRect/>
          </a:stretch>
        </p:blipFill>
        <p:spPr>
          <a:xfrm>
            <a:off x="4921136" y="3629310"/>
            <a:ext cx="2038494" cy="1146653"/>
          </a:xfrm>
          <a:prstGeom prst="rect">
            <a:avLst/>
          </a:prstGeom>
        </p:spPr>
      </p:pic>
      <p:pic>
        <p:nvPicPr>
          <p:cNvPr id="9" name="Picture 8">
            <a:extLst>
              <a:ext uri="{FF2B5EF4-FFF2-40B4-BE49-F238E27FC236}">
                <a16:creationId xmlns:a16="http://schemas.microsoft.com/office/drawing/2014/main" id="{459AC0A5-1C78-E347-9F89-9124A198015A}"/>
              </a:ext>
            </a:extLst>
          </p:cNvPr>
          <p:cNvPicPr>
            <a:picLocks noChangeAspect="1"/>
          </p:cNvPicPr>
          <p:nvPr/>
        </p:nvPicPr>
        <p:blipFill>
          <a:blip r:embed="rId4"/>
          <a:stretch>
            <a:fillRect/>
          </a:stretch>
        </p:blipFill>
        <p:spPr>
          <a:xfrm>
            <a:off x="2735263" y="3629310"/>
            <a:ext cx="2013513" cy="1132601"/>
          </a:xfrm>
          <a:prstGeom prst="rect">
            <a:avLst/>
          </a:prstGeom>
        </p:spPr>
      </p:pic>
    </p:spTree>
    <p:extLst>
      <p:ext uri="{BB962C8B-B14F-4D97-AF65-F5344CB8AC3E}">
        <p14:creationId xmlns:p14="http://schemas.microsoft.com/office/powerpoint/2010/main" val="35241191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Affective response</a:t>
            </a:r>
          </a:p>
        </p:txBody>
      </p:sp>
      <p:sp>
        <p:nvSpPr>
          <p:cNvPr id="7" name="Content Placeholder 6"/>
          <p:cNvSpPr>
            <a:spLocks noGrp="1"/>
          </p:cNvSpPr>
          <p:nvPr>
            <p:ph idx="1"/>
          </p:nvPr>
        </p:nvSpPr>
        <p:spPr>
          <a:xfrm>
            <a:off x="671513" y="1614488"/>
            <a:ext cx="8015287" cy="2980135"/>
          </a:xfrm>
        </p:spPr>
        <p:txBody>
          <a:bodyPr>
            <a:noAutofit/>
          </a:bodyPr>
          <a:lstStyle/>
          <a:p>
            <a:pPr>
              <a:lnSpc>
                <a:spcPct val="110000"/>
              </a:lnSpc>
            </a:pPr>
            <a:r>
              <a:rPr lang="en-US" sz="2000" b="1" dirty="0">
                <a:cs typeface="Clarendon"/>
              </a:rPr>
              <a:t>Minority Report</a:t>
            </a:r>
            <a:r>
              <a:rPr lang="en-US" sz="2000" dirty="0"/>
              <a:t>: “I think the lay audience look at the technology in the film and say ‘Wow. Okay, I see how that works’. I think I could operate that myself in fact. I learned how from the film” – </a:t>
            </a:r>
            <a:r>
              <a:rPr lang="en-US" sz="2000" i="1" dirty="0"/>
              <a:t>John </a:t>
            </a:r>
            <a:r>
              <a:rPr lang="en-US" sz="2000" i="1" dirty="0" err="1"/>
              <a:t>Underkoffler</a:t>
            </a:r>
            <a:endParaRPr lang="en-US" sz="2000" i="1" dirty="0"/>
          </a:p>
          <a:p>
            <a:pPr>
              <a:lnSpc>
                <a:spcPct val="110000"/>
              </a:lnSpc>
            </a:pPr>
            <a:r>
              <a:rPr lang="en-US" sz="2000" b="1" dirty="0">
                <a:cs typeface="Clarendon"/>
              </a:rPr>
              <a:t>Apple </a:t>
            </a:r>
            <a:r>
              <a:rPr lang="en-US" sz="2000" b="1" dirty="0" err="1">
                <a:cs typeface="Clarendon"/>
              </a:rPr>
              <a:t>iPad</a:t>
            </a:r>
            <a:r>
              <a:rPr lang="en-US" sz="2000" dirty="0"/>
              <a:t>: “millions of people are going to be instantly familiar with it; they're going to know how to use it. In many ways, this defines our vision, our sense of what's next” – </a:t>
            </a:r>
            <a:r>
              <a:rPr lang="en-US" sz="2000" i="1" dirty="0"/>
              <a:t>Jonathan </a:t>
            </a:r>
            <a:r>
              <a:rPr lang="en-US" sz="2000" i="1" dirty="0" err="1"/>
              <a:t>Ive</a:t>
            </a:r>
            <a:endParaRPr lang="en-US" sz="2000" i="1" dirty="0"/>
          </a:p>
        </p:txBody>
      </p:sp>
    </p:spTree>
    <p:extLst>
      <p:ext uri="{BB962C8B-B14F-4D97-AF65-F5344CB8AC3E}">
        <p14:creationId xmlns:p14="http://schemas.microsoft.com/office/powerpoint/2010/main" val="39570207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dirty="0"/>
              <a:t>Anticipatory practices</a:t>
            </a:r>
          </a:p>
        </p:txBody>
      </p:sp>
      <p:sp>
        <p:nvSpPr>
          <p:cNvPr id="22532" name="Rectangle 9"/>
          <p:cNvSpPr>
            <a:spLocks noGrp="1" noChangeArrowheads="1"/>
          </p:cNvSpPr>
          <p:nvPr>
            <p:ph idx="1"/>
          </p:nvPr>
        </p:nvSpPr>
        <p:spPr/>
        <p:txBody>
          <a:bodyPr>
            <a:normAutofit/>
          </a:bodyPr>
          <a:lstStyle/>
          <a:p>
            <a:r>
              <a:rPr lang="en-GB" sz="3000" dirty="0">
                <a:solidFill>
                  <a:schemeClr val="tx1"/>
                </a:solidFill>
              </a:rPr>
              <a:t>anticipatory practices ‘do more than gather the knowledge necessary to know futures’ </a:t>
            </a:r>
          </a:p>
          <a:p>
            <a:r>
              <a:rPr lang="en-GB" sz="3000" dirty="0">
                <a:solidFill>
                  <a:schemeClr val="tx1"/>
                </a:solidFill>
              </a:rPr>
              <a:t>anticipatory practices establish the presence of what has not happened and may never happen - an ‘indeterminate potentiality’ (</a:t>
            </a:r>
            <a:r>
              <a:rPr lang="en-GB" sz="3000" dirty="0" err="1">
                <a:solidFill>
                  <a:schemeClr val="tx1"/>
                </a:solidFill>
              </a:rPr>
              <a:t>Massumi</a:t>
            </a:r>
            <a:r>
              <a:rPr lang="en-GB" sz="3000" dirty="0">
                <a:solidFill>
                  <a:schemeClr val="tx1"/>
                </a:solidFill>
              </a:rPr>
              <a:t>, 2005)</a:t>
            </a:r>
            <a:endParaRPr lang="en-US" sz="3000" dirty="0">
              <a:solidFill>
                <a:schemeClr val="tx1"/>
              </a:solidFill>
            </a:endParaRPr>
          </a:p>
        </p:txBody>
      </p:sp>
    </p:spTree>
    <p:extLst>
      <p:ext uri="{BB962C8B-B14F-4D97-AF65-F5344CB8AC3E}">
        <p14:creationId xmlns:p14="http://schemas.microsoft.com/office/powerpoint/2010/main" val="25060150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Anticipatory practices</a:t>
            </a:r>
          </a:p>
        </p:txBody>
      </p:sp>
      <p:sp>
        <p:nvSpPr>
          <p:cNvPr id="3" name="Content Placeholder 2"/>
          <p:cNvSpPr>
            <a:spLocks noGrp="1"/>
          </p:cNvSpPr>
          <p:nvPr>
            <p:ph idx="1"/>
          </p:nvPr>
        </p:nvSpPr>
        <p:spPr/>
        <p:txBody>
          <a:bodyPr/>
          <a:lstStyle/>
          <a:p>
            <a:pPr marL="0" indent="0">
              <a:buNone/>
            </a:pPr>
            <a:r>
              <a:rPr lang="en-US" dirty="0"/>
              <a:t>The “seemingly paradoxical process whereby a future becomes cause and justification for some form of action in the here and now” (Anderson, 2010: 778).</a:t>
            </a:r>
          </a:p>
        </p:txBody>
      </p:sp>
    </p:spTree>
    <p:extLst>
      <p:ext uri="{BB962C8B-B14F-4D97-AF65-F5344CB8AC3E}">
        <p14:creationId xmlns:p14="http://schemas.microsoft.com/office/powerpoint/2010/main" val="27035316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BBC R&amp;D</a:t>
            </a:r>
          </a:p>
        </p:txBody>
      </p:sp>
      <p:sp>
        <p:nvSpPr>
          <p:cNvPr id="4" name="Content Placeholder 3">
            <a:extLst>
              <a:ext uri="{FF2B5EF4-FFF2-40B4-BE49-F238E27FC236}">
                <a16:creationId xmlns:a16="http://schemas.microsoft.com/office/drawing/2014/main" id="{BD56371A-E746-3A4D-BA6D-6C7AC6297932}"/>
              </a:ext>
            </a:extLst>
          </p:cNvPr>
          <p:cNvSpPr>
            <a:spLocks noGrp="1"/>
          </p:cNvSpPr>
          <p:nvPr>
            <p:ph idx="1"/>
          </p:nvPr>
        </p:nvSpPr>
        <p:spPr/>
        <p:txBody>
          <a:bodyPr/>
          <a:lstStyle/>
          <a:p>
            <a:r>
              <a:rPr lang="en-US" dirty="0"/>
              <a:t>“Leading the way” (2016):</a:t>
            </a:r>
          </a:p>
          <a:p>
            <a:r>
              <a:rPr lang="en-GB" sz="2800" dirty="0">
                <a:hlinkClick r:id="rId2"/>
              </a:rPr>
              <a:t>https://www.youtube.com/watch?v=GYapPuPLG9o</a:t>
            </a:r>
            <a:r>
              <a:rPr lang="en-GB" sz="2800" dirty="0"/>
              <a:t> </a:t>
            </a:r>
          </a:p>
          <a:p>
            <a:endParaRPr lang="en-US" dirty="0"/>
          </a:p>
        </p:txBody>
      </p:sp>
    </p:spTree>
    <p:extLst>
      <p:ext uri="{BB962C8B-B14F-4D97-AF65-F5344CB8AC3E}">
        <p14:creationId xmlns:p14="http://schemas.microsoft.com/office/powerpoint/2010/main" val="28578282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Recap</a:t>
            </a:r>
          </a:p>
        </p:txBody>
      </p:sp>
      <p:sp>
        <p:nvSpPr>
          <p:cNvPr id="3" name="Content Placeholder 2"/>
          <p:cNvSpPr>
            <a:spLocks noGrp="1"/>
          </p:cNvSpPr>
          <p:nvPr>
            <p:ph idx="1"/>
          </p:nvPr>
        </p:nvSpPr>
        <p:spPr/>
        <p:txBody>
          <a:bodyPr>
            <a:normAutofit fontScale="85000" lnSpcReduction="20000"/>
          </a:bodyPr>
          <a:lstStyle/>
          <a:p>
            <a:pPr marL="0" indent="0">
              <a:buNone/>
            </a:pPr>
            <a:r>
              <a:rPr lang="en-GB" dirty="0"/>
              <a:t>Ideas about technology are frequently bound up with ideas about the future</a:t>
            </a:r>
          </a:p>
          <a:p>
            <a:pPr marL="0" indent="0">
              <a:buNone/>
            </a:pPr>
            <a:endParaRPr lang="en-GB" dirty="0"/>
          </a:p>
          <a:p>
            <a:pPr marL="0" indent="0">
              <a:buNone/>
            </a:pPr>
            <a:r>
              <a:rPr lang="en-GB" dirty="0"/>
              <a:t>Depictions of future technologies are political – they attempt to bring a future into the present to render it open to change</a:t>
            </a:r>
          </a:p>
          <a:p>
            <a:pPr marL="0" indent="0">
              <a:buNone/>
            </a:pPr>
            <a:endParaRPr lang="en-GB" dirty="0"/>
          </a:p>
          <a:p>
            <a:pPr marL="0" indent="0">
              <a:buNone/>
            </a:pPr>
            <a:r>
              <a:rPr lang="en-GB" dirty="0"/>
              <a:t>Depictions of ‘future’ technologies tell us more about today than ‘tomorrow’</a:t>
            </a:r>
          </a:p>
        </p:txBody>
      </p:sp>
    </p:spTree>
    <p:extLst>
      <p:ext uri="{BB962C8B-B14F-4D97-AF65-F5344CB8AC3E}">
        <p14:creationId xmlns:p14="http://schemas.microsoft.com/office/powerpoint/2010/main" val="32077485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Historical context…</a:t>
            </a:r>
          </a:p>
        </p:txBody>
      </p:sp>
    </p:spTree>
    <p:extLst>
      <p:ext uri="{BB962C8B-B14F-4D97-AF65-F5344CB8AC3E}">
        <p14:creationId xmlns:p14="http://schemas.microsoft.com/office/powerpoint/2010/main" val="16539849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10000"/>
          </a:bodyPr>
          <a:lstStyle/>
          <a:p>
            <a:pPr>
              <a:buNone/>
            </a:pPr>
            <a:r>
              <a:rPr lang="en-US" dirty="0"/>
              <a:t>“The best way to predict the future is to invent it”</a:t>
            </a:r>
          </a:p>
          <a:p>
            <a:pPr algn="r">
              <a:buNone/>
            </a:pPr>
            <a:r>
              <a:rPr lang="en-US" dirty="0"/>
              <a:t>—Alan Kay, 1971 </a:t>
            </a:r>
          </a:p>
          <a:p>
            <a:pPr>
              <a:buNone/>
            </a:pPr>
            <a:endParaRPr lang="en-US" dirty="0"/>
          </a:p>
          <a:p>
            <a:pPr>
              <a:buNone/>
            </a:pPr>
            <a:r>
              <a:rPr lang="en-US" dirty="0"/>
              <a:t>“The future is already here, it’s just not evenly distributed”</a:t>
            </a:r>
          </a:p>
          <a:p>
            <a:pPr algn="r">
              <a:buNone/>
            </a:pPr>
            <a:r>
              <a:rPr lang="en-US" dirty="0"/>
              <a:t>—William Gibson (uncertain) </a:t>
            </a:r>
          </a:p>
        </p:txBody>
      </p:sp>
    </p:spTree>
    <p:extLst>
      <p:ext uri="{BB962C8B-B14F-4D97-AF65-F5344CB8AC3E}">
        <p14:creationId xmlns:p14="http://schemas.microsoft.com/office/powerpoint/2010/main" val="10916320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References</a:t>
            </a:r>
          </a:p>
        </p:txBody>
      </p:sp>
      <p:sp>
        <p:nvSpPr>
          <p:cNvPr id="3" name="Content Placeholder 2"/>
          <p:cNvSpPr>
            <a:spLocks noGrp="1"/>
          </p:cNvSpPr>
          <p:nvPr>
            <p:ph idx="1"/>
          </p:nvPr>
        </p:nvSpPr>
        <p:spPr>
          <a:xfrm>
            <a:off x="457200" y="1200151"/>
            <a:ext cx="8229600" cy="3708026"/>
          </a:xfrm>
        </p:spPr>
        <p:txBody>
          <a:bodyPr>
            <a:normAutofit fontScale="40000" lnSpcReduction="20000"/>
          </a:bodyPr>
          <a:lstStyle/>
          <a:p>
            <a:pPr marL="268288" indent="-268288">
              <a:buNone/>
            </a:pPr>
            <a:r>
              <a:rPr lang="en-GB" dirty="0"/>
              <a:t>Anderson, B. 2010 "</a:t>
            </a:r>
            <a:r>
              <a:rPr lang="en-GB" dirty="0" err="1"/>
              <a:t>Preemption</a:t>
            </a:r>
            <a:r>
              <a:rPr lang="en-GB" dirty="0"/>
              <a:t>, Precaution, Preparedness: Anticipatory Action and Future Geographies" Progress in Human Geography 34 (6): pp. 777-798.</a:t>
            </a:r>
          </a:p>
          <a:p>
            <a:pPr marL="268288" indent="-268288">
              <a:buNone/>
            </a:pPr>
            <a:r>
              <a:rPr lang="en-GB" dirty="0" err="1"/>
              <a:t>Bleecker</a:t>
            </a:r>
            <a:r>
              <a:rPr lang="en-GB" dirty="0"/>
              <a:t>, J. 2009 “Design fiction: A short essay on design, science, fact and fiction”</a:t>
            </a:r>
            <a:r>
              <a:rPr lang="en-GB" i="1" dirty="0"/>
              <a:t>,</a:t>
            </a:r>
            <a:r>
              <a:rPr lang="en-GB" dirty="0"/>
              <a:t> Near Future Laboratory, Los Angeles, CA.</a:t>
            </a:r>
          </a:p>
          <a:p>
            <a:pPr marL="268288" indent="-268288">
              <a:buNone/>
            </a:pPr>
            <a:r>
              <a:rPr lang="en-GB" dirty="0"/>
              <a:t>Connolly, W.E. 2002 </a:t>
            </a:r>
            <a:r>
              <a:rPr lang="en-GB" dirty="0" err="1"/>
              <a:t>Neuropolitics</a:t>
            </a:r>
            <a:r>
              <a:rPr lang="en-GB" dirty="0"/>
              <a:t>: Thinking, Culture, Speed. Minnesota Press, Minneapolis, MN.</a:t>
            </a:r>
          </a:p>
          <a:p>
            <a:pPr marL="268288" indent="-268288">
              <a:buNone/>
            </a:pPr>
            <a:r>
              <a:rPr lang="en-GB" dirty="0" err="1"/>
              <a:t>Genette</a:t>
            </a:r>
            <a:r>
              <a:rPr lang="en-GB" dirty="0"/>
              <a:t>, G. 1997 </a:t>
            </a:r>
            <a:r>
              <a:rPr lang="en-GB" dirty="0" err="1"/>
              <a:t>Paratexts</a:t>
            </a:r>
            <a:r>
              <a:rPr lang="en-GB" dirty="0"/>
              <a:t>: Thresholds of interpretation. trans. </a:t>
            </a:r>
            <a:r>
              <a:rPr lang="en-GB" dirty="0" err="1"/>
              <a:t>Lewin</a:t>
            </a:r>
            <a:r>
              <a:rPr lang="en-GB" dirty="0"/>
              <a:t>, J. E., Cambridge University Press, Cambridge.</a:t>
            </a:r>
          </a:p>
          <a:p>
            <a:pPr marL="268288" indent="-268288">
              <a:buNone/>
            </a:pPr>
            <a:r>
              <a:rPr lang="en-GB" dirty="0"/>
              <a:t>Kirby, D. 2010 "The future is now: Diegetic prototypes and the role of popular films in generating real-world technological development" Social Studies of Science 40 (1), pp. 41-70.</a:t>
            </a:r>
          </a:p>
          <a:p>
            <a:pPr marL="268288" indent="-268288">
              <a:buNone/>
            </a:pPr>
            <a:r>
              <a:rPr lang="en-GB" dirty="0" err="1"/>
              <a:t>Kitchin</a:t>
            </a:r>
            <a:r>
              <a:rPr lang="en-GB" dirty="0"/>
              <a:t>, R. &amp; </a:t>
            </a:r>
            <a:r>
              <a:rPr lang="en-GB" dirty="0" err="1"/>
              <a:t>Kneale</a:t>
            </a:r>
            <a:r>
              <a:rPr lang="en-GB" dirty="0"/>
              <a:t>, J. 2001 "Science fiction or future fact? Exploring imaginative geographies of the new millennium" Progress in Human Geography 25 (1), pp. 19-35.</a:t>
            </a:r>
          </a:p>
          <a:p>
            <a:pPr marL="268288" indent="-268288">
              <a:buNone/>
            </a:pPr>
            <a:r>
              <a:rPr lang="en-GB" dirty="0" err="1"/>
              <a:t>Massumi</a:t>
            </a:r>
            <a:r>
              <a:rPr lang="en-GB" dirty="0"/>
              <a:t>, B. 2005 “Fear (The spectrum said)”, Positions-East Asia Cultures Critique 13 (1), pp. 31-48.</a:t>
            </a:r>
          </a:p>
          <a:p>
            <a:pPr marL="268288" indent="-268288">
              <a:buNone/>
            </a:pPr>
            <a:r>
              <a:rPr lang="en-GB" dirty="0" err="1"/>
              <a:t>Novas</a:t>
            </a:r>
            <a:r>
              <a:rPr lang="en-GB" dirty="0"/>
              <a:t>, C. 2006 “The political economy of hope: Patients’ organizations, science and bio-value”, </a:t>
            </a:r>
            <a:r>
              <a:rPr lang="en-GB" dirty="0" err="1"/>
              <a:t>BioSocieties</a:t>
            </a:r>
            <a:r>
              <a:rPr lang="en-GB" dirty="0"/>
              <a:t>, 1: pp. 289–305.</a:t>
            </a:r>
          </a:p>
          <a:p>
            <a:pPr marL="268288" indent="-268288">
              <a:buNone/>
            </a:pPr>
            <a:r>
              <a:rPr lang="en-GB" dirty="0" err="1"/>
              <a:t>Shedroff</a:t>
            </a:r>
            <a:r>
              <a:rPr lang="en-GB" dirty="0"/>
              <a:t>, N. &amp; </a:t>
            </a:r>
            <a:r>
              <a:rPr lang="en-GB" dirty="0" err="1"/>
              <a:t>Noessel</a:t>
            </a:r>
            <a:r>
              <a:rPr lang="en-GB" dirty="0"/>
              <a:t>, C. 2012 Make It So: Interaction Design Lessons from Science Fiction Interfaces. Rosenfeld.</a:t>
            </a:r>
          </a:p>
        </p:txBody>
      </p:sp>
    </p:spTree>
    <p:extLst>
      <p:ext uri="{BB962C8B-B14F-4D97-AF65-F5344CB8AC3E}">
        <p14:creationId xmlns:p14="http://schemas.microsoft.com/office/powerpoint/2010/main" val="16134206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Worlds Fairs/Expositions</a:t>
            </a:r>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rcRect l="-26816" r="-26816"/>
          <a:stretch>
            <a:fillRect/>
          </a:stretch>
        </p:blipFill>
        <p:spPr/>
      </p:pic>
    </p:spTree>
    <p:extLst>
      <p:ext uri="{BB962C8B-B14F-4D97-AF65-F5344CB8AC3E}">
        <p14:creationId xmlns:p14="http://schemas.microsoft.com/office/powerpoint/2010/main" val="11700427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Technological determinism</a:t>
            </a:r>
          </a:p>
        </p:txBody>
      </p:sp>
      <p:pic>
        <p:nvPicPr>
          <p:cNvPr id="4" name="Content Placeholder 3"/>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l="-15609" r="-15609"/>
          <a:stretch/>
        </p:blipFill>
        <p:spPr>
          <a:xfrm>
            <a:off x="457200" y="1184819"/>
            <a:ext cx="8229600" cy="3658507"/>
          </a:xfrm>
        </p:spPr>
      </p:pic>
      <p:sp>
        <p:nvSpPr>
          <p:cNvPr id="5" name="TextBox 4"/>
          <p:cNvSpPr txBox="1"/>
          <p:nvPr/>
        </p:nvSpPr>
        <p:spPr>
          <a:xfrm>
            <a:off x="4859313" y="4307388"/>
            <a:ext cx="3843923" cy="584776"/>
          </a:xfrm>
          <a:prstGeom prst="rect">
            <a:avLst/>
          </a:prstGeom>
          <a:noFill/>
        </p:spPr>
        <p:txBody>
          <a:bodyPr wrap="none" rtlCol="0">
            <a:spAutoFit/>
          </a:bodyPr>
          <a:lstStyle/>
          <a:p>
            <a:pPr algn="r"/>
            <a:r>
              <a:rPr lang="en-GB" sz="1600" dirty="0">
                <a:latin typeface="L Clarendon Light"/>
                <a:cs typeface="L Clarendon Light"/>
              </a:rPr>
              <a:t>Schumpeter’s “Creative Destruction”</a:t>
            </a:r>
          </a:p>
          <a:p>
            <a:pPr algn="r"/>
            <a:r>
              <a:rPr lang="en-GB" sz="1600" dirty="0">
                <a:latin typeface="L Clarendon Light"/>
                <a:cs typeface="L Clarendon Light"/>
              </a:rPr>
              <a:t>Kevin Morgan on innovation.</a:t>
            </a:r>
          </a:p>
        </p:txBody>
      </p:sp>
      <p:sp>
        <p:nvSpPr>
          <p:cNvPr id="6" name="TextBox 5"/>
          <p:cNvSpPr txBox="1"/>
          <p:nvPr/>
        </p:nvSpPr>
        <p:spPr>
          <a:xfrm>
            <a:off x="-759268" y="1501374"/>
            <a:ext cx="184666" cy="369332"/>
          </a:xfrm>
          <a:prstGeom prst="rect">
            <a:avLst/>
          </a:prstGeom>
          <a:noFill/>
        </p:spPr>
        <p:txBody>
          <a:bodyPr wrap="none" rtlCol="0">
            <a:spAutoFit/>
          </a:bodyPr>
          <a:lstStyle/>
          <a:p>
            <a:endParaRPr lang="en-GB" dirty="0"/>
          </a:p>
        </p:txBody>
      </p:sp>
    </p:spTree>
    <p:extLst>
      <p:ext uri="{BB962C8B-B14F-4D97-AF65-F5344CB8AC3E}">
        <p14:creationId xmlns:p14="http://schemas.microsoft.com/office/powerpoint/2010/main" val="2479919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Industrial imagination</a:t>
            </a:r>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rcRect l="-6954" r="-6954"/>
          <a:stretch>
            <a:fillRect/>
          </a:stretch>
        </p:blipFill>
        <p:spPr/>
      </p:pic>
    </p:spTree>
    <p:extLst>
      <p:ext uri="{BB962C8B-B14F-4D97-AF65-F5344CB8AC3E}">
        <p14:creationId xmlns:p14="http://schemas.microsoft.com/office/powerpoint/2010/main" val="19604034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You Will (AT&amp;T)</a:t>
            </a:r>
          </a:p>
        </p:txBody>
      </p:sp>
      <p:sp>
        <p:nvSpPr>
          <p:cNvPr id="4" name="Content Placeholder 3">
            <a:extLst>
              <a:ext uri="{FF2B5EF4-FFF2-40B4-BE49-F238E27FC236}">
                <a16:creationId xmlns:a16="http://schemas.microsoft.com/office/drawing/2014/main" id="{7A3C3130-6F54-7244-A13F-4B9BB26D0BAA}"/>
              </a:ext>
            </a:extLst>
          </p:cNvPr>
          <p:cNvSpPr>
            <a:spLocks noGrp="1"/>
          </p:cNvSpPr>
          <p:nvPr>
            <p:ph idx="1"/>
          </p:nvPr>
        </p:nvSpPr>
        <p:spPr/>
        <p:txBody>
          <a:bodyPr/>
          <a:lstStyle/>
          <a:p>
            <a:r>
              <a:rPr lang="en-US" dirty="0"/>
              <a:t>TV adverts (1993):</a:t>
            </a:r>
          </a:p>
          <a:p>
            <a:r>
              <a:rPr lang="en-US" sz="2800" dirty="0">
                <a:hlinkClick r:id="rId2"/>
              </a:rPr>
              <a:t>https://www.youtube.com/watch?v=a2EgfkhC1eo</a:t>
            </a:r>
            <a:r>
              <a:rPr lang="en-US" sz="2800" dirty="0"/>
              <a:t> </a:t>
            </a:r>
          </a:p>
        </p:txBody>
      </p:sp>
    </p:spTree>
    <p:extLst>
      <p:ext uri="{BB962C8B-B14F-4D97-AF65-F5344CB8AC3E}">
        <p14:creationId xmlns:p14="http://schemas.microsoft.com/office/powerpoint/2010/main" val="30924689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Shocks?</a:t>
            </a:r>
          </a:p>
        </p:txBody>
      </p:sp>
      <p:pic>
        <p:nvPicPr>
          <p:cNvPr id="4" name="Picture 3"/>
          <p:cNvPicPr>
            <a:picLocks noChangeAspect="1"/>
          </p:cNvPicPr>
          <p:nvPr/>
        </p:nvPicPr>
        <p:blipFill>
          <a:blip r:embed="rId2"/>
          <a:stretch>
            <a:fillRect/>
          </a:stretch>
        </p:blipFill>
        <p:spPr>
          <a:xfrm>
            <a:off x="2076625" y="1633020"/>
            <a:ext cx="1667915" cy="2573528"/>
          </a:xfrm>
          <a:prstGeom prst="rect">
            <a:avLst/>
          </a:prstGeom>
        </p:spPr>
      </p:pic>
      <p:pic>
        <p:nvPicPr>
          <p:cNvPr id="6" name="Picture 5"/>
          <p:cNvPicPr>
            <a:picLocks noChangeAspect="1"/>
          </p:cNvPicPr>
          <p:nvPr/>
        </p:nvPicPr>
        <p:blipFill>
          <a:blip r:embed="rId3"/>
          <a:stretch>
            <a:fillRect/>
          </a:stretch>
        </p:blipFill>
        <p:spPr>
          <a:xfrm>
            <a:off x="5461753" y="1627421"/>
            <a:ext cx="1571752" cy="2573528"/>
          </a:xfrm>
          <a:prstGeom prst="rect">
            <a:avLst/>
          </a:prstGeom>
        </p:spPr>
      </p:pic>
      <p:pic>
        <p:nvPicPr>
          <p:cNvPr id="3" name="Picture 2"/>
          <p:cNvPicPr>
            <a:picLocks noChangeAspect="1"/>
          </p:cNvPicPr>
          <p:nvPr/>
        </p:nvPicPr>
        <p:blipFill>
          <a:blip r:embed="rId4"/>
          <a:stretch>
            <a:fillRect/>
          </a:stretch>
        </p:blipFill>
        <p:spPr>
          <a:xfrm>
            <a:off x="7059584" y="1627422"/>
            <a:ext cx="1661080" cy="2579125"/>
          </a:xfrm>
          <a:prstGeom prst="rect">
            <a:avLst/>
          </a:prstGeom>
        </p:spPr>
      </p:pic>
      <p:pic>
        <p:nvPicPr>
          <p:cNvPr id="8" name="Picture 7"/>
          <p:cNvPicPr>
            <a:picLocks noChangeAspect="1"/>
          </p:cNvPicPr>
          <p:nvPr/>
        </p:nvPicPr>
        <p:blipFill>
          <a:blip r:embed="rId5"/>
          <a:stretch>
            <a:fillRect/>
          </a:stretch>
        </p:blipFill>
        <p:spPr>
          <a:xfrm>
            <a:off x="3768730" y="1633020"/>
            <a:ext cx="1667646" cy="2573527"/>
          </a:xfrm>
          <a:prstGeom prst="rect">
            <a:avLst/>
          </a:prstGeom>
        </p:spPr>
      </p:pic>
      <p:pic>
        <p:nvPicPr>
          <p:cNvPr id="9" name="Picture 8"/>
          <p:cNvPicPr>
            <a:picLocks noChangeAspect="1"/>
          </p:cNvPicPr>
          <p:nvPr/>
        </p:nvPicPr>
        <p:blipFill>
          <a:blip r:embed="rId6"/>
          <a:stretch>
            <a:fillRect/>
          </a:stretch>
        </p:blipFill>
        <p:spPr>
          <a:xfrm>
            <a:off x="348312" y="1634798"/>
            <a:ext cx="1716218" cy="2571750"/>
          </a:xfrm>
          <a:prstGeom prst="rect">
            <a:avLst/>
          </a:prstGeom>
        </p:spPr>
      </p:pic>
    </p:spTree>
    <p:extLst>
      <p:ext uri="{BB962C8B-B14F-4D97-AF65-F5344CB8AC3E}">
        <p14:creationId xmlns:p14="http://schemas.microsoft.com/office/powerpoint/2010/main" val="28951802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A96283-CB66-C243-BB92-962D981D511F}"/>
              </a:ext>
            </a:extLst>
          </p:cNvPr>
          <p:cNvSpPr>
            <a:spLocks noGrp="1"/>
          </p:cNvSpPr>
          <p:nvPr>
            <p:ph idx="1"/>
          </p:nvPr>
        </p:nvSpPr>
        <p:spPr/>
        <p:txBody>
          <a:bodyPr/>
          <a:lstStyle/>
          <a:p>
            <a:r>
              <a:rPr lang="en-US" dirty="0"/>
              <a:t>Video:</a:t>
            </a:r>
          </a:p>
          <a:p>
            <a:r>
              <a:rPr lang="en-US" sz="2200" dirty="0">
                <a:hlinkClick r:id="rId2"/>
              </a:rPr>
              <a:t>https://www.weforum.org/videos/20240-the-robots-are-coming-but-they-ll-create-more-jobs-than-they-take</a:t>
            </a:r>
            <a:r>
              <a:rPr lang="en-US" sz="2200" dirty="0"/>
              <a:t> </a:t>
            </a:r>
          </a:p>
        </p:txBody>
      </p:sp>
    </p:spTree>
    <p:extLst>
      <p:ext uri="{BB962C8B-B14F-4D97-AF65-F5344CB8AC3E}">
        <p14:creationId xmlns:p14="http://schemas.microsoft.com/office/powerpoint/2010/main" val="1884129473"/>
      </p:ext>
    </p:extLst>
  </p:cSld>
  <p:clrMapOvr>
    <a:masterClrMapping/>
  </p:clrMapOvr>
</p:sld>
</file>

<file path=ppt/theme/theme1.xml><?xml version="1.0" encoding="utf-8"?>
<a:theme xmlns:a="http://schemas.openxmlformats.org/drawingml/2006/main" name="technolog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technology.thmx</Template>
  <TotalTime>3164</TotalTime>
  <Words>1129</Words>
  <Application>Microsoft Macintosh PowerPoint</Application>
  <PresentationFormat>On-screen Show (16:9)</PresentationFormat>
  <Paragraphs>131</Paragraphs>
  <Slides>31</Slides>
  <Notes>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31</vt:i4>
      </vt:variant>
    </vt:vector>
  </HeadingPairs>
  <TitlesOfParts>
    <vt:vector size="42" baseType="lpstr">
      <vt:lpstr>Aharoni</vt:lpstr>
      <vt:lpstr>Arial</vt:lpstr>
      <vt:lpstr>Bahnschrift</vt:lpstr>
      <vt:lpstr>Bahnschrift Light</vt:lpstr>
      <vt:lpstr>Baskerville</vt:lpstr>
      <vt:lpstr>Bookman Old Style</vt:lpstr>
      <vt:lpstr>Calibri</vt:lpstr>
      <vt:lpstr>ITC Avant Garde Gothic Book</vt:lpstr>
      <vt:lpstr>L Clarendon Light</vt:lpstr>
      <vt:lpstr>Lucida Grande</vt:lpstr>
      <vt:lpstr>technology</vt:lpstr>
      <vt:lpstr>Digital futures</vt:lpstr>
      <vt:lpstr>Today</vt:lpstr>
      <vt:lpstr>Historical context…</vt:lpstr>
      <vt:lpstr>Worlds Fairs/Expositions</vt:lpstr>
      <vt:lpstr>Technological determinism</vt:lpstr>
      <vt:lpstr>Industrial imagination</vt:lpstr>
      <vt:lpstr>You Will (AT&amp;T)</vt:lpstr>
      <vt:lpstr>Shocks?</vt:lpstr>
      <vt:lpstr>PowerPoint Presentation</vt:lpstr>
      <vt:lpstr>From Science Fiction to Design Fiction</vt:lpstr>
      <vt:lpstr>Science Fiction</vt:lpstr>
      <vt:lpstr>The Circle</vt:lpstr>
      <vt:lpstr>‘Design Fiction’</vt:lpstr>
      <vt:lpstr>Minority Report</vt:lpstr>
      <vt:lpstr>Minority Report</vt:lpstr>
      <vt:lpstr>Minority Report</vt:lpstr>
      <vt:lpstr>Minority Report</vt:lpstr>
      <vt:lpstr>Minority Report</vt:lpstr>
      <vt:lpstr>Microsoft</vt:lpstr>
      <vt:lpstr>PowerPoint Presentation</vt:lpstr>
      <vt:lpstr>‘Diegetic prototypes’</vt:lpstr>
      <vt:lpstr>Affective response</vt:lpstr>
      <vt:lpstr>Affective response</vt:lpstr>
      <vt:lpstr>Grammar</vt:lpstr>
      <vt:lpstr>Affective response</vt:lpstr>
      <vt:lpstr>Anticipatory practices</vt:lpstr>
      <vt:lpstr>Anticipatory practices</vt:lpstr>
      <vt:lpstr>BBC R&amp;D</vt:lpstr>
      <vt:lpstr>Recap</vt:lpstr>
      <vt:lpstr>PowerPoint Presentation</vt:lpstr>
      <vt:lpstr>References</vt:lpstr>
    </vt:vector>
  </TitlesOfParts>
  <Company>University of Exeter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Technological futures</dc:title>
  <dc:creator>Sam Kinsley</dc:creator>
  <cp:lastModifiedBy>Kinsley, Sam</cp:lastModifiedBy>
  <cp:revision>43</cp:revision>
  <cp:lastPrinted>2020-02-17T10:01:33Z</cp:lastPrinted>
  <dcterms:created xsi:type="dcterms:W3CDTF">2016-02-17T17:01:55Z</dcterms:created>
  <dcterms:modified xsi:type="dcterms:W3CDTF">2022-03-08T17:37:17Z</dcterms:modified>
</cp:coreProperties>
</file>