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sldIdLst>
    <p:sldId id="256" r:id="rId2"/>
    <p:sldId id="257" r:id="rId3"/>
    <p:sldId id="377" r:id="rId4"/>
    <p:sldId id="378" r:id="rId5"/>
    <p:sldId id="382" r:id="rId6"/>
    <p:sldId id="379" r:id="rId7"/>
    <p:sldId id="384" r:id="rId8"/>
    <p:sldId id="383" r:id="rId9"/>
    <p:sldId id="274" r:id="rId10"/>
    <p:sldId id="381" r:id="rId11"/>
    <p:sldId id="376" r:id="rId12"/>
    <p:sldId id="295" r:id="rId13"/>
    <p:sldId id="279" r:id="rId14"/>
    <p:sldId id="289" r:id="rId15"/>
    <p:sldId id="375" r:id="rId16"/>
    <p:sldId id="281" r:id="rId17"/>
    <p:sldId id="282" r:id="rId18"/>
    <p:sldId id="385" r:id="rId19"/>
    <p:sldId id="262" r:id="rId20"/>
    <p:sldId id="263" r:id="rId21"/>
    <p:sldId id="264" r:id="rId22"/>
    <p:sldId id="265" r:id="rId23"/>
    <p:sldId id="284" r:id="rId24"/>
    <p:sldId id="266" r:id="rId25"/>
    <p:sldId id="271" r:id="rId26"/>
    <p:sldId id="285" r:id="rId27"/>
    <p:sldId id="273" r:id="rId28"/>
    <p:sldId id="276" r:id="rId29"/>
    <p:sldId id="277" r:id="rId30"/>
    <p:sldId id="286" r:id="rId31"/>
    <p:sldId id="287" r:id="rId32"/>
    <p:sldId id="258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2DFD7-F471-7548-85AC-2FDB6774252F}" v="7" dt="2022-11-28T13:44:59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1293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768" y="176"/>
      </p:cViewPr>
      <p:guideLst>
        <p:guide orient="horz" pos="1620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sley, Sam" userId="f6511517-0915-44b1-8de4-c83f882aa97a" providerId="ADAL" clId="{A9E2DFD7-F471-7548-85AC-2FDB6774252F}"/>
    <pc:docChg chg="custSel addSld delSld modSld">
      <pc:chgData name="Kinsley, Sam" userId="f6511517-0915-44b1-8de4-c83f882aa97a" providerId="ADAL" clId="{A9E2DFD7-F471-7548-85AC-2FDB6774252F}" dt="2022-11-28T13:44:59.511" v="145" actId="20577"/>
      <pc:docMkLst>
        <pc:docMk/>
      </pc:docMkLst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445069933" sldId="257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445069933" sldId="257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445069933" sldId="257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2331087887" sldId="258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331087887" sldId="258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331087887" sldId="258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814872079" sldId="262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814872079" sldId="262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814872079" sldId="262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2040392352" sldId="263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040392352" sldId="263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040392352" sldId="263"/>
            <ac:spMk id="3" creationId="{00000000-0000-0000-0000-000000000000}"/>
          </ac:spMkLst>
        </pc:spChg>
      </pc:sldChg>
      <pc:sldChg chg="modSp">
        <pc:chgData name="Kinsley, Sam" userId="f6511517-0915-44b1-8de4-c83f882aa97a" providerId="ADAL" clId="{A9E2DFD7-F471-7548-85AC-2FDB6774252F}" dt="2022-11-28T13:22:11.218" v="84"/>
        <pc:sldMkLst>
          <pc:docMk/>
          <pc:sldMk cId="2851371348" sldId="264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851371348" sldId="264"/>
            <ac:spMk id="2" creationId="{00000000-0000-0000-0000-000000000000}"/>
          </ac:spMkLst>
        </pc:spChg>
      </pc:sldChg>
      <pc:sldChg chg="modSp">
        <pc:chgData name="Kinsley, Sam" userId="f6511517-0915-44b1-8de4-c83f882aa97a" providerId="ADAL" clId="{A9E2DFD7-F471-7548-85AC-2FDB6774252F}" dt="2022-11-28T13:22:11.218" v="84"/>
        <pc:sldMkLst>
          <pc:docMk/>
          <pc:sldMk cId="2036001680" sldId="265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036001680" sldId="265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036001680" sldId="265"/>
            <ac:spMk id="3" creationId="{00000000-0000-0000-0000-000000000000}"/>
          </ac:spMkLst>
        </pc:spChg>
      </pc:sldChg>
      <pc:sldChg chg="modSp">
        <pc:chgData name="Kinsley, Sam" userId="f6511517-0915-44b1-8de4-c83f882aa97a" providerId="ADAL" clId="{A9E2DFD7-F471-7548-85AC-2FDB6774252F}" dt="2022-11-28T13:22:11.218" v="84"/>
        <pc:sldMkLst>
          <pc:docMk/>
          <pc:sldMk cId="2588863258" sldId="266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588863258" sldId="266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588863258" sldId="266"/>
            <ac:spMk id="3" creationId="{00000000-0000-0000-0000-000000000000}"/>
          </ac:spMkLst>
        </pc:spChg>
      </pc:sldChg>
      <pc:sldChg chg="modSp">
        <pc:chgData name="Kinsley, Sam" userId="f6511517-0915-44b1-8de4-c83f882aa97a" providerId="ADAL" clId="{A9E2DFD7-F471-7548-85AC-2FDB6774252F}" dt="2022-11-28T13:22:11.218" v="84"/>
        <pc:sldMkLst>
          <pc:docMk/>
          <pc:sldMk cId="267818508" sldId="271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67818508" sldId="271"/>
            <ac:spMk id="2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2129824185" sldId="273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129824185" sldId="273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02.100" v="79" actId="27636"/>
          <ac:spMkLst>
            <pc:docMk/>
            <pc:sldMk cId="2129824185" sldId="273"/>
            <ac:spMk id="3" creationId="{00000000-0000-0000-0000-000000000000}"/>
          </ac:spMkLst>
        </pc:spChg>
      </pc:sldChg>
      <pc:sldChg chg="addSp delSp modSp mod delAnim">
        <pc:chgData name="Kinsley, Sam" userId="f6511517-0915-44b1-8de4-c83f882aa97a" providerId="ADAL" clId="{A9E2DFD7-F471-7548-85AC-2FDB6774252F}" dt="2022-11-28T13:44:59.511" v="145" actId="20577"/>
        <pc:sldMkLst>
          <pc:docMk/>
          <pc:sldMk cId="1442454130" sldId="274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1442454130" sldId="274"/>
            <ac:spMk id="2" creationId="{00000000-0000-0000-0000-000000000000}"/>
          </ac:spMkLst>
        </pc:spChg>
        <pc:spChg chg="add mod">
          <ac:chgData name="Kinsley, Sam" userId="f6511517-0915-44b1-8de4-c83f882aa97a" providerId="ADAL" clId="{A9E2DFD7-F471-7548-85AC-2FDB6774252F}" dt="2022-11-28T13:44:59.511" v="145" actId="20577"/>
          <ac:spMkLst>
            <pc:docMk/>
            <pc:sldMk cId="1442454130" sldId="274"/>
            <ac:spMk id="5" creationId="{3BDB7975-520B-CF67-25BF-D696FE4D573A}"/>
          </ac:spMkLst>
        </pc:spChg>
        <pc:picChg chg="del">
          <ac:chgData name="Kinsley, Sam" userId="f6511517-0915-44b1-8de4-c83f882aa97a" providerId="ADAL" clId="{A9E2DFD7-F471-7548-85AC-2FDB6774252F}" dt="2022-11-28T13:44:44.773" v="130" actId="478"/>
          <ac:picMkLst>
            <pc:docMk/>
            <pc:sldMk cId="1442454130" sldId="274"/>
            <ac:picMk id="4" creationId="{00000000-0000-0000-0000-000000000000}"/>
          </ac:picMkLst>
        </pc:pic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3747045990" sldId="276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747045990" sldId="276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747045990" sldId="276"/>
            <ac:spMk id="3" creationId="{00000000-0000-0000-0000-000000000000}"/>
          </ac:spMkLst>
        </pc:spChg>
      </pc:sldChg>
      <pc:sldChg chg="modSp">
        <pc:chgData name="Kinsley, Sam" userId="f6511517-0915-44b1-8de4-c83f882aa97a" providerId="ADAL" clId="{A9E2DFD7-F471-7548-85AC-2FDB6774252F}" dt="2022-11-28T13:22:11.218" v="84"/>
        <pc:sldMkLst>
          <pc:docMk/>
          <pc:sldMk cId="3439489028" sldId="277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439489028" sldId="277"/>
            <ac:spMk id="2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3641142673" sldId="279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641142673" sldId="279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01.995" v="71" actId="27636"/>
          <ac:spMkLst>
            <pc:docMk/>
            <pc:sldMk cId="3641142673" sldId="279"/>
            <ac:spMk id="3" creationId="{00000000-0000-0000-0000-000000000000}"/>
          </ac:spMkLst>
        </pc:spChg>
      </pc:sldChg>
      <pc:sldChg chg="modSp">
        <pc:chgData name="Kinsley, Sam" userId="f6511517-0915-44b1-8de4-c83f882aa97a" providerId="ADAL" clId="{A9E2DFD7-F471-7548-85AC-2FDB6774252F}" dt="2022-11-28T13:22:11.218" v="84"/>
        <pc:sldMkLst>
          <pc:docMk/>
          <pc:sldMk cId="1759429655" sldId="281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1759429655" sldId="281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1759429655" sldId="281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2708341809" sldId="282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708341809" sldId="282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708341809" sldId="282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2192367285" sldId="284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192367285" sldId="284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02.082" v="77" actId="27636"/>
          <ac:spMkLst>
            <pc:docMk/>
            <pc:sldMk cId="2192367285" sldId="284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1979163673" sldId="285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1979163673" sldId="285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02.092" v="78" actId="27636"/>
          <ac:spMkLst>
            <pc:docMk/>
            <pc:sldMk cId="1979163673" sldId="285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3645901438" sldId="286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645901438" sldId="286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645901438" sldId="286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329690196" sldId="287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29690196" sldId="287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29690196" sldId="287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1478251944" sldId="289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1478251944" sldId="289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02.004" v="72" actId="27636"/>
          <ac:spMkLst>
            <pc:docMk/>
            <pc:sldMk cId="1478251944" sldId="289"/>
            <ac:spMk id="3" creationId="{00000000-0000-0000-0000-000000000000}"/>
          </ac:spMkLst>
        </pc:spChg>
      </pc:sldChg>
      <pc:sldChg chg="modSp del mod">
        <pc:chgData name="Kinsley, Sam" userId="f6511517-0915-44b1-8de4-c83f882aa97a" providerId="ADAL" clId="{A9E2DFD7-F471-7548-85AC-2FDB6774252F}" dt="2022-11-28T13:21:53.051" v="65" actId="2696"/>
        <pc:sldMkLst>
          <pc:docMk/>
          <pc:sldMk cId="4183437083" sldId="290"/>
        </pc:sldMkLst>
        <pc:spChg chg="mod">
          <ac:chgData name="Kinsley, Sam" userId="f6511517-0915-44b1-8de4-c83f882aa97a" providerId="ADAL" clId="{A9E2DFD7-F471-7548-85AC-2FDB6774252F}" dt="2022-11-28T13:17:32.625" v="2" actId="27636"/>
          <ac:spMkLst>
            <pc:docMk/>
            <pc:sldMk cId="4183437083" sldId="290"/>
            <ac:spMk id="4" creationId="{00000000-0000-0000-0000-000000000000}"/>
          </ac:spMkLst>
        </pc:spChg>
      </pc:sldChg>
      <pc:sldChg chg="del">
        <pc:chgData name="Kinsley, Sam" userId="f6511517-0915-44b1-8de4-c83f882aa97a" providerId="ADAL" clId="{A9E2DFD7-F471-7548-85AC-2FDB6774252F}" dt="2022-11-28T13:17:34.284" v="3" actId="2696"/>
        <pc:sldMkLst>
          <pc:docMk/>
          <pc:sldMk cId="2178247272" sldId="291"/>
        </pc:sldMkLst>
      </pc:sldChg>
      <pc:sldChg chg="addSp delSp modSp mod delAnim">
        <pc:chgData name="Kinsley, Sam" userId="f6511517-0915-44b1-8de4-c83f882aa97a" providerId="ADAL" clId="{A9E2DFD7-F471-7548-85AC-2FDB6774252F}" dt="2022-11-28T13:22:11.218" v="84"/>
        <pc:sldMkLst>
          <pc:docMk/>
          <pc:sldMk cId="1594264810" sldId="295"/>
        </pc:sldMkLst>
        <pc:spChg chg="add mod">
          <ac:chgData name="Kinsley, Sam" userId="f6511517-0915-44b1-8de4-c83f882aa97a" providerId="ADAL" clId="{A9E2DFD7-F471-7548-85AC-2FDB6774252F}" dt="2022-11-28T13:22:11.218" v="84"/>
          <ac:spMkLst>
            <pc:docMk/>
            <pc:sldMk cId="1594264810" sldId="295"/>
            <ac:spMk id="3" creationId="{6C14359F-3B0D-82D0-96E9-927FB4D1DE87}"/>
          </ac:spMkLst>
        </pc:spChg>
        <pc:picChg chg="del">
          <ac:chgData name="Kinsley, Sam" userId="f6511517-0915-44b1-8de4-c83f882aa97a" providerId="ADAL" clId="{A9E2DFD7-F471-7548-85AC-2FDB6774252F}" dt="2022-11-28T13:21:24.013" v="4" actId="478"/>
          <ac:picMkLst>
            <pc:docMk/>
            <pc:sldMk cId="1594264810" sldId="295"/>
            <ac:picMk id="5" creationId="{241C1375-5979-CD39-0F91-A0FEFF123359}"/>
          </ac:picMkLst>
        </pc:pic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175613754" sldId="375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175613754" sldId="375"/>
            <ac:spMk id="2" creationId="{9FDF6670-65AF-1841-BDA5-76DB678CF1B6}"/>
          </ac:spMkLst>
        </pc:spChg>
        <pc:spChg chg="mod">
          <ac:chgData name="Kinsley, Sam" userId="f6511517-0915-44b1-8de4-c83f882aa97a" providerId="ADAL" clId="{A9E2DFD7-F471-7548-85AC-2FDB6774252F}" dt="2022-11-28T13:22:02.022" v="73" actId="27636"/>
          <ac:spMkLst>
            <pc:docMk/>
            <pc:sldMk cId="175613754" sldId="375"/>
            <ac:spMk id="7" creationId="{5FD42E07-6BAD-D84A-BD2D-8DDC87F6719C}"/>
          </ac:spMkLst>
        </pc:spChg>
      </pc:sldChg>
      <pc:sldChg chg="delSp modSp mod modClrScheme chgLayout">
        <pc:chgData name="Kinsley, Sam" userId="f6511517-0915-44b1-8de4-c83f882aa97a" providerId="ADAL" clId="{A9E2DFD7-F471-7548-85AC-2FDB6774252F}" dt="2022-11-28T13:22:30.689" v="86" actId="700"/>
        <pc:sldMkLst>
          <pc:docMk/>
          <pc:sldMk cId="267214492" sldId="376"/>
        </pc:sldMkLst>
        <pc:spChg chg="mod ord">
          <ac:chgData name="Kinsley, Sam" userId="f6511517-0915-44b1-8de4-c83f882aa97a" providerId="ADAL" clId="{A9E2DFD7-F471-7548-85AC-2FDB6774252F}" dt="2022-11-28T13:22:30.689" v="86" actId="700"/>
          <ac:spMkLst>
            <pc:docMk/>
            <pc:sldMk cId="267214492" sldId="376"/>
            <ac:spMk id="4" creationId="{01AAD732-0C18-2C52-439B-4FAB430E7DB0}"/>
          </ac:spMkLst>
        </pc:spChg>
        <pc:spChg chg="del mod">
          <ac:chgData name="Kinsley, Sam" userId="f6511517-0915-44b1-8de4-c83f882aa97a" providerId="ADAL" clId="{A9E2DFD7-F471-7548-85AC-2FDB6774252F}" dt="2022-11-28T13:22:30.689" v="86" actId="700"/>
          <ac:spMkLst>
            <pc:docMk/>
            <pc:sldMk cId="267214492" sldId="376"/>
            <ac:spMk id="5" creationId="{4FCED653-B080-E23C-0A76-60DF8AACF0D8}"/>
          </ac:spMkLst>
        </pc:spChg>
      </pc:sldChg>
      <pc:sldChg chg="delSp modSp mod modClrScheme chgLayout">
        <pc:chgData name="Kinsley, Sam" userId="f6511517-0915-44b1-8de4-c83f882aa97a" providerId="ADAL" clId="{A9E2DFD7-F471-7548-85AC-2FDB6774252F}" dt="2022-11-28T13:22:20.100" v="85" actId="700"/>
        <pc:sldMkLst>
          <pc:docMk/>
          <pc:sldMk cId="3193661526" sldId="377"/>
        </pc:sldMkLst>
        <pc:spChg chg="mod ord">
          <ac:chgData name="Kinsley, Sam" userId="f6511517-0915-44b1-8de4-c83f882aa97a" providerId="ADAL" clId="{A9E2DFD7-F471-7548-85AC-2FDB6774252F}" dt="2022-11-28T13:22:20.100" v="85" actId="700"/>
          <ac:spMkLst>
            <pc:docMk/>
            <pc:sldMk cId="3193661526" sldId="377"/>
            <ac:spMk id="4" creationId="{9D5983F4-BAFD-1F18-3378-00E7695F5ABC}"/>
          </ac:spMkLst>
        </pc:spChg>
        <pc:spChg chg="del mod">
          <ac:chgData name="Kinsley, Sam" userId="f6511517-0915-44b1-8de4-c83f882aa97a" providerId="ADAL" clId="{A9E2DFD7-F471-7548-85AC-2FDB6774252F}" dt="2022-11-28T13:22:20.100" v="85" actId="700"/>
          <ac:spMkLst>
            <pc:docMk/>
            <pc:sldMk cId="3193661526" sldId="377"/>
            <ac:spMk id="5" creationId="{75825FFB-3B89-40F6-6889-B9DDC05DDA40}"/>
          </ac:spMkLst>
        </pc:spChg>
      </pc:sldChg>
      <pc:sldChg chg="modSp">
        <pc:chgData name="Kinsley, Sam" userId="f6511517-0915-44b1-8de4-c83f882aa97a" providerId="ADAL" clId="{A9E2DFD7-F471-7548-85AC-2FDB6774252F}" dt="2022-11-28T13:22:11.218" v="84"/>
        <pc:sldMkLst>
          <pc:docMk/>
          <pc:sldMk cId="790809210" sldId="378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790809210" sldId="378"/>
            <ac:spMk id="2" creationId="{6EB907B5-C04D-569F-16CC-8A6A3A41CDC1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790809210" sldId="378"/>
            <ac:spMk id="3" creationId="{4002519D-E458-6725-114B-C7FD07E68C31}"/>
          </ac:spMkLst>
        </pc:spChg>
      </pc:sldChg>
      <pc:sldChg chg="modSp">
        <pc:chgData name="Kinsley, Sam" userId="f6511517-0915-44b1-8de4-c83f882aa97a" providerId="ADAL" clId="{A9E2DFD7-F471-7548-85AC-2FDB6774252F}" dt="2022-11-28T13:22:11.218" v="84"/>
        <pc:sldMkLst>
          <pc:docMk/>
          <pc:sldMk cId="2551811733" sldId="379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551811733" sldId="379"/>
            <ac:spMk id="2" creationId="{D56CFF00-58BC-974E-E394-6D3B5E2D3E97}"/>
          </ac:spMkLst>
        </pc:spChg>
      </pc:sldChg>
      <pc:sldChg chg="addSp delSp modSp del mod delAnim">
        <pc:chgData name="Kinsley, Sam" userId="f6511517-0915-44b1-8de4-c83f882aa97a" providerId="ADAL" clId="{A9E2DFD7-F471-7548-85AC-2FDB6774252F}" dt="2022-11-28T13:44:22.834" v="129" actId="2696"/>
        <pc:sldMkLst>
          <pc:docMk/>
          <pc:sldMk cId="1547163878" sldId="380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1547163878" sldId="380"/>
            <ac:spMk id="2" creationId="{77265DFE-18B0-BB8A-8C74-49201E5AFEC3}"/>
          </ac:spMkLst>
        </pc:spChg>
        <pc:spChg chg="add mod">
          <ac:chgData name="Kinsley, Sam" userId="f6511517-0915-44b1-8de4-c83f882aa97a" providerId="ADAL" clId="{A9E2DFD7-F471-7548-85AC-2FDB6774252F}" dt="2022-11-28T13:44:19.879" v="128" actId="478"/>
          <ac:spMkLst>
            <pc:docMk/>
            <pc:sldMk cId="1547163878" sldId="380"/>
            <ac:spMk id="5" creationId="{EE41E4CF-CB60-404E-FAE3-12150D62D20B}"/>
          </ac:spMkLst>
        </pc:spChg>
        <pc:picChg chg="del mod">
          <ac:chgData name="Kinsley, Sam" userId="f6511517-0915-44b1-8de4-c83f882aa97a" providerId="ADAL" clId="{A9E2DFD7-F471-7548-85AC-2FDB6774252F}" dt="2022-11-28T13:44:19.879" v="128" actId="478"/>
          <ac:picMkLst>
            <pc:docMk/>
            <pc:sldMk cId="1547163878" sldId="380"/>
            <ac:picMk id="4" creationId="{917EA54B-D99C-FFD9-4FA6-EE12301DABBF}"/>
          </ac:picMkLst>
        </pc:pic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3762072959" sldId="381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762072959" sldId="381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01.979" v="70" actId="27636"/>
          <ac:spMkLst>
            <pc:docMk/>
            <pc:sldMk cId="3762072959" sldId="381"/>
            <ac:spMk id="3" creationId="{00000000-0000-0000-0000-000000000000}"/>
          </ac:spMkLst>
        </pc:spChg>
      </pc:sldChg>
      <pc:sldChg chg="modSp mod">
        <pc:chgData name="Kinsley, Sam" userId="f6511517-0915-44b1-8de4-c83f882aa97a" providerId="ADAL" clId="{A9E2DFD7-F471-7548-85AC-2FDB6774252F}" dt="2022-11-28T13:22:11.218" v="84"/>
        <pc:sldMkLst>
          <pc:docMk/>
          <pc:sldMk cId="2022859110" sldId="382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022859110" sldId="382"/>
            <ac:spMk id="2" creationId="{2A80F22B-57AB-B11E-E4E8-C57E8994D583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2022859110" sldId="382"/>
            <ac:spMk id="3" creationId="{0B005133-0F72-8DA6-1EA7-A5B3FAFB77C2}"/>
          </ac:spMkLst>
        </pc:spChg>
      </pc:sldChg>
      <pc:sldChg chg="addSp delSp modSp mod delAnim">
        <pc:chgData name="Kinsley, Sam" userId="f6511517-0915-44b1-8de4-c83f882aa97a" providerId="ADAL" clId="{A9E2DFD7-F471-7548-85AC-2FDB6774252F}" dt="2022-11-28T13:24:27.614" v="127" actId="255"/>
        <pc:sldMkLst>
          <pc:docMk/>
          <pc:sldMk cId="192642976" sldId="383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192642976" sldId="383"/>
            <ac:spMk id="2" creationId="{0A8D75F2-A1D4-3512-1393-A28935FBB585}"/>
          </ac:spMkLst>
        </pc:spChg>
        <pc:spChg chg="add mod">
          <ac:chgData name="Kinsley, Sam" userId="f6511517-0915-44b1-8de4-c83f882aa97a" providerId="ADAL" clId="{A9E2DFD7-F471-7548-85AC-2FDB6774252F}" dt="2022-11-28T13:24:27.614" v="127" actId="255"/>
          <ac:spMkLst>
            <pc:docMk/>
            <pc:sldMk cId="192642976" sldId="383"/>
            <ac:spMk id="5" creationId="{AFD38A7C-9209-8D59-7413-9AE32BF2D8D4}"/>
          </ac:spMkLst>
        </pc:spChg>
        <pc:picChg chg="del mod">
          <ac:chgData name="Kinsley, Sam" userId="f6511517-0915-44b1-8de4-c83f882aa97a" providerId="ADAL" clId="{A9E2DFD7-F471-7548-85AC-2FDB6774252F}" dt="2022-11-28T13:24:04.271" v="87" actId="478"/>
          <ac:picMkLst>
            <pc:docMk/>
            <pc:sldMk cId="192642976" sldId="383"/>
            <ac:picMk id="4" creationId="{FCFA2370-809E-D426-31FB-F26ED8188AAE}"/>
          </ac:picMkLst>
        </pc:picChg>
      </pc:sldChg>
      <pc:sldChg chg="modSp">
        <pc:chgData name="Kinsley, Sam" userId="f6511517-0915-44b1-8de4-c83f882aa97a" providerId="ADAL" clId="{A9E2DFD7-F471-7548-85AC-2FDB6774252F}" dt="2022-11-28T13:22:11.218" v="84"/>
        <pc:sldMkLst>
          <pc:docMk/>
          <pc:sldMk cId="1673955103" sldId="384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1673955103" sldId="384"/>
            <ac:spMk id="2" creationId="{D56CFF00-58BC-974E-E394-6D3B5E2D3E97}"/>
          </ac:spMkLst>
        </pc:spChg>
      </pc:sldChg>
      <pc:sldChg chg="modSp add">
        <pc:chgData name="Kinsley, Sam" userId="f6511517-0915-44b1-8de4-c83f882aa97a" providerId="ADAL" clId="{A9E2DFD7-F471-7548-85AC-2FDB6774252F}" dt="2022-11-28T13:22:11.218" v="84"/>
        <pc:sldMkLst>
          <pc:docMk/>
          <pc:sldMk cId="3337855818" sldId="385"/>
        </pc:sldMkLst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337855818" sldId="385"/>
            <ac:spMk id="2" creationId="{00000000-0000-0000-0000-000000000000}"/>
          </ac:spMkLst>
        </pc:spChg>
        <pc:spChg chg="mod">
          <ac:chgData name="Kinsley, Sam" userId="f6511517-0915-44b1-8de4-c83f882aa97a" providerId="ADAL" clId="{A9E2DFD7-F471-7548-85AC-2FDB6774252F}" dt="2022-11-28T13:22:11.218" v="84"/>
          <ac:spMkLst>
            <pc:docMk/>
            <pc:sldMk cId="3337855818" sldId="385"/>
            <ac:spMk id="5" creationId="{C6532486-7A76-F448-BFED-21F35BBB10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A191C-864F-6746-95D1-1F09BF41C4C4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9CAA4-6491-6D42-899B-34AD1498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5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9CAA4-6491-6D42-899B-34AD1498A3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Measurement of proxies for interaction:</a:t>
            </a:r>
          </a:p>
          <a:p>
            <a:pPr marL="457200" indent="-457200">
              <a:buFont typeface="Lucida Grande"/>
              <a:buChar char="–"/>
            </a:pPr>
            <a:r>
              <a:rPr lang="en-GB" dirty="0"/>
              <a:t>a media ecosystem delivers ‘attention’ to advertisers / consumption through advertising metrics, e.g. cost- per-acquisition, cost-per-thousand-viewers </a:t>
            </a:r>
          </a:p>
          <a:p>
            <a:pPr marL="457200" indent="-457200">
              <a:buFont typeface="Lucida Grande"/>
              <a:buChar char="–"/>
            </a:pPr>
            <a:r>
              <a:rPr lang="en-GB" dirty="0"/>
              <a:t>context or nature of attention rendered is ignored: as long as a quantifiable metric is achieved the cost remains the same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9CAA4-6491-6D42-899B-34AD1498A3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80507"/>
            <a:ext cx="7772400" cy="2753524"/>
          </a:xfrm>
        </p:spPr>
        <p:txBody>
          <a:bodyPr>
            <a:noAutofit/>
          </a:bodyPr>
          <a:lstStyle>
            <a:lvl1pPr algn="l">
              <a:defRPr sz="6000" b="1" i="0" cap="all" baseline="0">
                <a:solidFill>
                  <a:srgbClr val="FF23AA"/>
                </a:solidFill>
                <a:latin typeface="Helvetica" pitchFamily="2" charset="0"/>
                <a:cs typeface="Futura" panose="020B0602020204020303" pitchFamily="34" charset="-79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716258"/>
            <a:ext cx="7086600" cy="698288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23AA"/>
                </a:solidFill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EDE2313A-D2D6-F141-AC0D-A08000320207}" type="datetimeFigureOut">
              <a:rPr lang="en-US" smtClean="0"/>
              <a:pPr/>
              <a:t>11/28/22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A2AA4E0B-28CF-B74B-A66F-A196596783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53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11/28/22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6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11/28/22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16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B018-3788-8D73-16D4-050E2D62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01974"/>
            <a:ext cx="7886700" cy="2139553"/>
          </a:xfrm>
        </p:spPr>
        <p:txBody>
          <a:bodyPr anchor="ctr"/>
          <a:lstStyle>
            <a:lvl1pPr algn="ctr">
              <a:defRPr sz="4500" b="1" i="0">
                <a:latin typeface="Outfit ExtraBold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1FD20-47F9-2D03-5FD9-5F8C1FF1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41526"/>
            <a:ext cx="7886700" cy="9241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F26E-F75C-1824-B562-7FFC3DDB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pPr/>
              <a:t>11/28/22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F44D3-AAF6-F478-0D76-45EA7CA1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C5EC-1184-8E0C-0DFD-F646283D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11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80507"/>
            <a:ext cx="7772400" cy="1932602"/>
          </a:xfrm>
        </p:spPr>
        <p:txBody>
          <a:bodyPr>
            <a:normAutofit/>
          </a:bodyPr>
          <a:lstStyle>
            <a:lvl1pPr algn="l">
              <a:defRPr sz="4800" b="1" i="0">
                <a:solidFill>
                  <a:srgbClr val="FF23AA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716258"/>
            <a:ext cx="7086600" cy="69828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23AA"/>
                </a:solidFill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EDE2313A-D2D6-F141-AC0D-A08000320207}" type="datetimeFigureOut">
              <a:rPr lang="en-US" smtClean="0"/>
              <a:pPr/>
              <a:t>11/28/22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A2AA4E0B-28CF-B74B-A66F-A196596783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 algn="r">
              <a:defRPr sz="3600" b="1" i="0">
                <a:solidFill>
                  <a:srgbClr val="FF23AA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b="0" i="0">
                <a:latin typeface="Helvetica Light" panose="020B0403020202020204" pitchFamily="34" charset="0"/>
                <a:cs typeface="Helvetica Light" panose="020B0403020202020204" pitchFamily="34" charset="0"/>
              </a:defRPr>
            </a:lvl1pPr>
            <a:lvl2pPr>
              <a:defRPr b="0" i="0">
                <a:latin typeface="Helvetica Light" panose="020B0403020202020204" pitchFamily="34" charset="0"/>
                <a:cs typeface="Helvetica Light" panose="020B0403020202020204" pitchFamily="34" charset="0"/>
              </a:defRPr>
            </a:lvl2pPr>
            <a:lvl3pPr>
              <a:defRPr b="0" i="0">
                <a:latin typeface="Helvetica Light" panose="020B0403020202020204" pitchFamily="34" charset="0"/>
                <a:cs typeface="Helvetica Light" panose="020B0403020202020204" pitchFamily="34" charset="0"/>
              </a:defRPr>
            </a:lvl3pPr>
            <a:lvl4pPr>
              <a:defRPr b="0" i="0">
                <a:latin typeface="Helvetica Light" panose="020B0403020202020204" pitchFamily="34" charset="0"/>
                <a:cs typeface="Helvetica Light" panose="020B0403020202020204" pitchFamily="34" charset="0"/>
              </a:defRPr>
            </a:lvl4pPr>
            <a:lvl5pPr>
              <a:defRPr b="0" i="0">
                <a:latin typeface="Helvetica Light" panose="020B0403020202020204" pitchFamily="34" charset="0"/>
                <a:cs typeface="Helvetica Light" panose="020B0403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EDE2313A-D2D6-F141-AC0D-A08000320207}" type="datetimeFigureOut">
              <a:rPr lang="en-US" smtClean="0"/>
              <a:pPr/>
              <a:t>11/28/22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A2AA4E0B-28CF-B74B-A66F-A196596783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7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074486"/>
            <a:ext cx="7772400" cy="1021556"/>
          </a:xfrm>
        </p:spPr>
        <p:txBody>
          <a:bodyPr anchor="t">
            <a:noAutofit/>
          </a:bodyPr>
          <a:lstStyle>
            <a:lvl1pPr algn="ctr">
              <a:defRPr sz="4800" b="1" i="0" cap="all" baseline="0"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11/28/22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34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 algn="r">
              <a:defRPr sz="3600" b="1" i="0" cap="all" baseline="0">
                <a:solidFill>
                  <a:srgbClr val="FF23AA"/>
                </a:solidFill>
                <a:latin typeface="Helvetica" pitchFamily="2" charset="0"/>
                <a:cs typeface="Futura" panose="020B0602020204020303" pitchFamily="34" charset="-79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EDE2313A-D2D6-F141-AC0D-A08000320207}" type="datetimeFigureOut">
              <a:rPr lang="en-US" smtClean="0"/>
              <a:pPr/>
              <a:t>11/28/22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A2AA4E0B-28CF-B74B-A66F-A196596783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17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074486"/>
            <a:ext cx="7772400" cy="1021556"/>
          </a:xfrm>
        </p:spPr>
        <p:txBody>
          <a:bodyPr anchor="t">
            <a:normAutofit/>
          </a:bodyPr>
          <a:lstStyle>
            <a:lvl1pPr algn="ctr">
              <a:defRPr sz="3600" b="1" i="0" cap="all" baseline="0">
                <a:latin typeface="Helvetica" pitchFamily="2" charset="0"/>
                <a:cs typeface="Futura" panose="020B0602020204020303" pitchFamily="34" charset="-79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pPr/>
              <a:t>11/28/22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1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11/28/22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11/28/22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11/28/22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7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11/28/22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11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11/28/22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11/28/22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1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  <a:cs typeface="Helvetica Light" panose="020B0403020202020204" pitchFamily="34" charset="0"/>
              </a:defRPr>
            </a:lvl1pPr>
          </a:lstStyle>
          <a:p>
            <a:fld id="{8B4C10B8-7729-ED42-8822-4031B6660AD3}" type="datetimeFigureOut">
              <a:rPr lang="en-US" smtClean="0"/>
              <a:pPr/>
              <a:t>11/28/22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  <a:cs typeface="Helvetica Light" panose="020B0403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  <a:cs typeface="Helvetica Light" panose="020B0403020202020204" pitchFamily="34" charset="0"/>
              </a:defRPr>
            </a:lvl1pPr>
          </a:lstStyle>
          <a:p>
            <a:fld id="{BBC74866-CE55-FE47-8552-B22C8CED4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9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49" r:id="rId13"/>
    <p:sldLayoutId id="2147483650" r:id="rId14"/>
    <p:sldLayoutId id="214748365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FF23AA"/>
          </a:solidFill>
          <a:latin typeface="Helvetica" pitchFamily="2" charset="0"/>
          <a:ea typeface="+mj-ea"/>
          <a:cs typeface="Futura" panose="020B0602020204020303" pitchFamily="34" charset="-79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Lucida Grande"/>
        <a:buNone/>
        <a:defRPr sz="32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Bookman Old Style" panose="020506040505050202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Bookman Old Style" panose="020506040505050202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Bookman Old Style" panose="020506040505050202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Bookman Old Style" panose="020506040505050202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Bookman Old Style" panose="02050604050505020204" pitchFamily="18" charset="0"/>
          <a:ea typeface="+mn-ea"/>
          <a:cs typeface="Bookman Old Style" panose="020506040505050202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er2HH8HHf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cultures.org/longform/2017/01/25/choose-how-you-feel-you-have-seven-options" TargetMode="External"/><Relationship Id="rId2" Type="http://schemas.openxmlformats.org/officeDocument/2006/relationships/hyperlink" Target="https://vimeo.com/19245770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0BmWh1zZP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iPm9Esx4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computer, person&#10;&#10;Description automatically generated">
            <a:extLst>
              <a:ext uri="{FF2B5EF4-FFF2-40B4-BE49-F238E27FC236}">
                <a16:creationId xmlns:a16="http://schemas.microsoft.com/office/drawing/2014/main" id="{0DE74D18-BC04-25A8-70DE-C13B0068A5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507"/>
            <a:ext cx="7772400" cy="1227908"/>
          </a:xfrm>
        </p:spPr>
        <p:txBody>
          <a:bodyPr/>
          <a:lstStyle/>
          <a:p>
            <a:r>
              <a:rPr lang="en-GB" dirty="0"/>
              <a:t>Digital Economies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796" y="4295558"/>
            <a:ext cx="7424403" cy="698288"/>
          </a:xfrm>
        </p:spPr>
        <p:txBody>
          <a:bodyPr>
            <a:normAutofit/>
          </a:bodyPr>
          <a:lstStyle/>
          <a:p>
            <a:r>
              <a:rPr lang="en-GB" dirty="0">
                <a:cs typeface="Clarendon"/>
              </a:rPr>
              <a:t>GEO 3146 Digital Geographies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08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as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130802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Software </a:t>
            </a:r>
            <a:r>
              <a:rPr lang="en-GB" i="1" dirty="0"/>
              <a:t>produces</a:t>
            </a:r>
            <a:r>
              <a:rPr lang="en-GB" dirty="0"/>
              <a:t> new kinds of labour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data-driven economy relies on the labour of the consumer</a:t>
            </a:r>
          </a:p>
          <a:p>
            <a:pPr>
              <a:buFont typeface="Lucida Grande"/>
              <a:buChar char="–"/>
            </a:pPr>
            <a:r>
              <a:rPr lang="en-GB" sz="2600" dirty="0"/>
              <a:t>reviews &amp; ratings</a:t>
            </a:r>
          </a:p>
          <a:p>
            <a:pPr>
              <a:buFont typeface="Lucida Grande"/>
              <a:buChar char="–"/>
            </a:pPr>
            <a:r>
              <a:rPr lang="en-GB" sz="2600" dirty="0"/>
              <a:t>captured habits</a:t>
            </a:r>
          </a:p>
          <a:p>
            <a:pPr>
              <a:buFont typeface="Lucida Grande"/>
              <a:buChar char="–"/>
            </a:pPr>
            <a:r>
              <a:rPr lang="en-GB" sz="2600" dirty="0"/>
              <a:t>identifying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514" y="3151204"/>
            <a:ext cx="3625053" cy="17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AD732-0C18-2C52-439B-4FAB430E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ECONOMY</a:t>
            </a:r>
          </a:p>
        </p:txBody>
      </p:sp>
    </p:spTree>
    <p:extLst>
      <p:ext uri="{BB962C8B-B14F-4D97-AF65-F5344CB8AC3E}">
        <p14:creationId xmlns:p14="http://schemas.microsoft.com/office/powerpoint/2010/main" val="26721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4359F-3B0D-82D0-96E9-927FB4D1D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‘Celebs, brands and fake fans’ – Dispatches, Channel 4</a:t>
            </a:r>
          </a:p>
          <a:p>
            <a:r>
              <a:rPr lang="en-US" dirty="0">
                <a:hlinkClick r:id="rId3"/>
              </a:rPr>
              <a:t>https://www.youtube.com/watch?v=jer2HH8HHfQ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26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Economising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747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[T]he wealth of information means a dearth of something else: </a:t>
            </a:r>
            <a:r>
              <a:rPr lang="en-US" b="1" dirty="0">
                <a:latin typeface="Helvetica" pitchFamily="2" charset="0"/>
                <a:cs typeface="Clarendon"/>
              </a:rPr>
              <a:t>a scarcity of whatever it is that information consumes. What information consumes is rather obvious: it consumes the attention of its recipients.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Hence a wealth of information creates a poverty of attention. 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(Simon, 1971: 40) </a:t>
            </a:r>
          </a:p>
        </p:txBody>
      </p:sp>
    </p:spTree>
    <p:extLst>
      <p:ext uri="{BB962C8B-B14F-4D97-AF65-F5344CB8AC3E}">
        <p14:creationId xmlns:p14="http://schemas.microsoft.com/office/powerpoint/2010/main" val="364114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Economising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74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are drowning in information, yet constantly increasing our generation of it. [...] </a:t>
            </a:r>
            <a:r>
              <a:rPr lang="en-US" b="1" dirty="0">
                <a:latin typeface="Helvetica" pitchFamily="2" charset="0"/>
                <a:cs typeface="Clarendon"/>
              </a:rPr>
              <a:t>There is something else that moves through the Net, flowing in the opposite direction from information, namely attention. 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Goldhaber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1997)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25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6670-65AF-1841-BDA5-76DB678C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D42E07-6BAD-D84A-BD2D-8DDC87F6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2925"/>
            <a:ext cx="3943350" cy="46005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Helvetica" pitchFamily="2" charset="0"/>
              </a:rPr>
              <a:t>“</a:t>
            </a:r>
            <a:r>
              <a:rPr lang="en-GB" b="1" dirty="0">
                <a:latin typeface="Helvetica" pitchFamily="2" charset="0"/>
              </a:rPr>
              <a:t>On Instagram, people do not have equal access to this “star system” of attention as currency. </a:t>
            </a:r>
            <a:r>
              <a:rPr lang="en-GB" dirty="0">
                <a:latin typeface="Helvetica" pitchFamily="2" charset="0"/>
              </a:rPr>
              <a:t>Users often “like” what they find “aspirational”: marketing jargon for something people desire to own but usually cannot.  …</a:t>
            </a:r>
            <a:r>
              <a:rPr lang="en-GB" b="1" dirty="0">
                <a:latin typeface="Helvetica" pitchFamily="2" charset="0"/>
              </a:rPr>
              <a:t>rather than overturn the traditional hierarchies of fame, the Instafamous reinforce them </a:t>
            </a:r>
            <a:r>
              <a:rPr lang="en-GB" dirty="0">
                <a:latin typeface="Helvetica" pitchFamily="2" charset="0"/>
              </a:rPr>
              <a:t>by appealing to audiences using the </a:t>
            </a:r>
            <a:r>
              <a:rPr lang="en-GB" b="1" dirty="0">
                <a:latin typeface="Helvetica" pitchFamily="2" charset="0"/>
              </a:rPr>
              <a:t>familiar trappings of thin but buxom bodies, sports cars, and designer clothes</a:t>
            </a:r>
            <a:r>
              <a:rPr lang="en-GB" dirty="0">
                <a:latin typeface="Helvetica" pitchFamily="2" charset="0"/>
              </a:rPr>
              <a:t>.”</a:t>
            </a:r>
          </a:p>
          <a:p>
            <a:pPr marL="0" indent="0" algn="r">
              <a:buNone/>
            </a:pPr>
            <a:r>
              <a:rPr lang="en-GB" sz="2600" dirty="0">
                <a:latin typeface="Helvetica" pitchFamily="2" charset="0"/>
              </a:rPr>
              <a:t>(Marwick 2015: 157)</a:t>
            </a:r>
            <a:endParaRPr lang="en-US" sz="2600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9841D-2C15-C046-A53C-F9305F968C82}"/>
              </a:ext>
            </a:extLst>
          </p:cNvPr>
          <p:cNvSpPr txBox="1"/>
          <p:nvPr/>
        </p:nvSpPr>
        <p:spPr>
          <a:xfrm>
            <a:off x="5050773" y="4448057"/>
            <a:ext cx="303961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mediakix.com</a:t>
            </a:r>
            <a:r>
              <a:rPr 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/2018/09/top-creative-</a:t>
            </a:r>
            <a:r>
              <a:rPr lang="en-US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instagram</a:t>
            </a:r>
            <a:r>
              <a:rPr 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-influencers-design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DEF7A-6482-7D4E-8C4B-C4E9253354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811" y="1369219"/>
            <a:ext cx="3889539" cy="29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disciplined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Helvetica" pitchFamily="2" charset="0"/>
              </a:rPr>
              <a:t>Political economy:</a:t>
            </a:r>
          </a:p>
          <a:p>
            <a:pPr lvl="1"/>
            <a:r>
              <a:rPr lang="en-GB" dirty="0"/>
              <a:t>Equating attention with labour</a:t>
            </a:r>
          </a:p>
          <a:p>
            <a:pPr marL="857250" lvl="2" indent="0">
              <a:buNone/>
            </a:pPr>
            <a:r>
              <a:rPr lang="en-GB" dirty="0"/>
              <a:t>‘labour itself becomes “a subset of attention, one of the many kinds of possible attention potentially productive of value”’ (Clough, 2003: 361 citing </a:t>
            </a:r>
            <a:r>
              <a:rPr lang="en-GB" dirty="0" err="1"/>
              <a:t>Beller</a:t>
            </a:r>
            <a:r>
              <a:rPr lang="en-GB" dirty="0"/>
              <a:t>, 1998: 91).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42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attentive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What we understand as capacities to ‘pay attention’ are largely mediated</a:t>
            </a:r>
          </a:p>
          <a:p>
            <a:pPr lvl="1"/>
            <a:r>
              <a:rPr lang="en-US" sz="2600" dirty="0"/>
              <a:t>Interactions are data, thus recorded</a:t>
            </a:r>
          </a:p>
          <a:p>
            <a:pPr lvl="1"/>
            <a:r>
              <a:rPr lang="en-US" sz="2600" dirty="0"/>
              <a:t>Some of the information presented is </a:t>
            </a:r>
            <a:r>
              <a:rPr lang="en-US" sz="2600" dirty="0" err="1"/>
              <a:t>organised</a:t>
            </a:r>
            <a:r>
              <a:rPr lang="en-US" sz="2600" dirty="0"/>
              <a:t> according to </a:t>
            </a:r>
            <a:r>
              <a:rPr lang="en-US" sz="2600" dirty="0" err="1"/>
              <a:t>programmes</a:t>
            </a:r>
            <a:r>
              <a:rPr lang="en-US" sz="2600" dirty="0"/>
              <a:t> using that data</a:t>
            </a:r>
          </a:p>
          <a:p>
            <a:pPr lvl="1"/>
            <a:r>
              <a:rPr lang="en-US" sz="2600" dirty="0"/>
              <a:t>Data are aggregated and used for ‘editorial’ decisions about how information is served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41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532486-7A76-F448-BFED-21F35BBB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Facial analysis and tracking:</a:t>
            </a:r>
          </a:p>
          <a:p>
            <a:r>
              <a:rPr lang="pt-BR" sz="2800" dirty="0">
                <a:hlinkClick r:id="rId2"/>
              </a:rPr>
              <a:t>https://vimeo.com/192457702</a:t>
            </a:r>
            <a:r>
              <a:rPr lang="pt-BR" sz="2800" dirty="0"/>
              <a:t> </a:t>
            </a:r>
          </a:p>
          <a:p>
            <a:r>
              <a:rPr lang="pt-BR" sz="2800" dirty="0" err="1"/>
              <a:t>See</a:t>
            </a:r>
            <a:r>
              <a:rPr lang="pt-BR" sz="2800" dirty="0"/>
              <a:t> </a:t>
            </a:r>
            <a:r>
              <a:rPr lang="pt-BR" sz="2800" dirty="0" err="1"/>
              <a:t>also</a:t>
            </a:r>
            <a:r>
              <a:rPr lang="pt-BR" sz="2800" dirty="0"/>
              <a:t>:</a:t>
            </a:r>
          </a:p>
          <a:p>
            <a:r>
              <a:rPr lang="pt-BR" sz="2800" dirty="0">
                <a:hlinkClick r:id="rId3"/>
              </a:rPr>
              <a:t>http://networkcultures.org/longform/2017/01/25/choose-how-you-feel-you-have-seven-options</a:t>
            </a:r>
            <a:r>
              <a:rPr lang="pt-BR" sz="2800" dirty="0"/>
              <a:t> 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55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intervenes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These are not neutral activities and the software is written to actively intervene, e.g. things like:</a:t>
            </a:r>
          </a:p>
          <a:p>
            <a:r>
              <a:rPr lang="en-US" dirty="0"/>
              <a:t>Amazon recommender system</a:t>
            </a:r>
          </a:p>
          <a:p>
            <a:r>
              <a:rPr lang="en-US" dirty="0"/>
              <a:t>Google </a:t>
            </a:r>
            <a:r>
              <a:rPr lang="en-US" dirty="0" err="1"/>
              <a:t>Pagerank</a:t>
            </a:r>
            <a:r>
              <a:rPr lang="en-US" dirty="0"/>
              <a:t> and </a:t>
            </a:r>
            <a:r>
              <a:rPr lang="en-US" dirty="0" err="1"/>
              <a:t>Adwords</a:t>
            </a:r>
            <a:endParaRPr lang="en-US" dirty="0"/>
          </a:p>
          <a:p>
            <a:r>
              <a:rPr lang="en-US" dirty="0"/>
              <a:t>Twitter’s ‘algorithmic’ feed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Facebook Open Graph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Edgerank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7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Explore the ways economies are performed with and through digital media.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Think about digital media (especially social media) as means of gathering, channelling and monetising attention.</a:t>
            </a:r>
          </a:p>
        </p:txBody>
      </p:sp>
    </p:spTree>
    <p:extLst>
      <p:ext uri="{BB962C8B-B14F-4D97-AF65-F5344CB8AC3E}">
        <p14:creationId xmlns:p14="http://schemas.microsoft.com/office/powerpoint/2010/main" val="445069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Open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Protocol for marking up websites</a:t>
            </a:r>
          </a:p>
          <a:p>
            <a:pPr lvl="1"/>
            <a:r>
              <a:rPr lang="en-US" dirty="0"/>
              <a:t>Designed to facilitate connections between people and things</a:t>
            </a:r>
          </a:p>
          <a:p>
            <a:r>
              <a:rPr lang="en-US" dirty="0"/>
              <a:t>An Application Programming Interface (API)</a:t>
            </a:r>
          </a:p>
          <a:p>
            <a:pPr lvl="1"/>
            <a:r>
              <a:rPr lang="en-US" dirty="0"/>
              <a:t>Opening the platform to connections to and between any online entity</a:t>
            </a:r>
          </a:p>
          <a:p>
            <a:r>
              <a:rPr lang="en-US" dirty="0"/>
              <a:t>Social ‘plug-ins’</a:t>
            </a:r>
          </a:p>
          <a:p>
            <a:pPr lvl="1"/>
            <a:r>
              <a:rPr lang="en-US" dirty="0"/>
              <a:t>The ‘like’ button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9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graph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0040" y="1200151"/>
            <a:ext cx="6275070" cy="3446145"/>
          </a:xfrm>
        </p:spPr>
      </p:pic>
      <p:sp>
        <p:nvSpPr>
          <p:cNvPr id="6" name="TextBox 5"/>
          <p:cNvSpPr txBox="1"/>
          <p:nvPr/>
        </p:nvSpPr>
        <p:spPr>
          <a:xfrm>
            <a:off x="3316124" y="4678123"/>
            <a:ext cx="5404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www.pivotcon.com</a:t>
            </a:r>
            <a:r>
              <a:rPr lang="en-US" sz="1200" dirty="0"/>
              <a:t>/5-ways-facebooks-open-graph-impacts-your-marketing/</a:t>
            </a:r>
          </a:p>
        </p:txBody>
      </p:sp>
    </p:spTree>
    <p:extLst>
      <p:ext uri="{BB962C8B-B14F-4D97-AF65-F5344CB8AC3E}">
        <p14:creationId xmlns:p14="http://schemas.microsoft.com/office/powerpoint/2010/main" val="2851371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800" dirty="0" err="1"/>
              <a:t>Σ</a:t>
            </a:r>
            <a:r>
              <a:rPr lang="en-US" dirty="0"/>
              <a:t> </a:t>
            </a:r>
            <a:r>
              <a:rPr lang="en-US" dirty="0" err="1"/>
              <a:t>u</a:t>
            </a:r>
            <a:r>
              <a:rPr lang="en-US" baseline="-25000" dirty="0" err="1"/>
              <a:t>e</a:t>
            </a:r>
            <a:r>
              <a:rPr lang="en-US" baseline="-25000" dirty="0"/>
              <a:t> </a:t>
            </a:r>
            <a:r>
              <a:rPr lang="en-US" dirty="0"/>
              <a:t>w</a:t>
            </a:r>
            <a:r>
              <a:rPr lang="en-US" baseline="-25000" dirty="0"/>
              <a:t>e</a:t>
            </a:r>
            <a:r>
              <a:rPr lang="en-US" dirty="0"/>
              <a:t> d</a:t>
            </a:r>
            <a:r>
              <a:rPr lang="en-US" baseline="-25000" dirty="0"/>
              <a:t>e</a:t>
            </a:r>
          </a:p>
          <a:p>
            <a:pPr marL="0" indent="0" algn="just">
              <a:buNone/>
            </a:pPr>
            <a:r>
              <a:rPr lang="en-US" dirty="0"/>
              <a:t>Where:</a:t>
            </a:r>
          </a:p>
          <a:p>
            <a:pPr lvl="1"/>
            <a:r>
              <a:rPr lang="en-US" sz="2800" dirty="0" err="1"/>
              <a:t>u</a:t>
            </a:r>
            <a:r>
              <a:rPr lang="en-US" sz="2800" baseline="-25000" dirty="0" err="1"/>
              <a:t>e</a:t>
            </a:r>
            <a:r>
              <a:rPr lang="en-US" sz="2800" dirty="0"/>
              <a:t> is the ‘affinity’ between the nodes of relationship ‘e’</a:t>
            </a:r>
          </a:p>
          <a:p>
            <a:pPr lvl="1"/>
            <a:r>
              <a:rPr lang="en-US" sz="2800" dirty="0"/>
              <a:t>w</a:t>
            </a:r>
            <a:r>
              <a:rPr lang="en-US" sz="2800" baseline="-25000" dirty="0"/>
              <a:t>e</a:t>
            </a:r>
            <a:r>
              <a:rPr lang="en-US" sz="2800" dirty="0"/>
              <a:t> is a weighting of the ‘content’</a:t>
            </a:r>
          </a:p>
          <a:p>
            <a:pPr lvl="1"/>
            <a:r>
              <a:rPr lang="en-US" sz="2800" dirty="0"/>
              <a:t>d</a:t>
            </a:r>
            <a:r>
              <a:rPr lang="en-US" sz="2800" baseline="-25000" dirty="0"/>
              <a:t>e </a:t>
            </a:r>
            <a:r>
              <a:rPr lang="en-US" sz="2800" dirty="0"/>
              <a:t>is a timed decay</a:t>
            </a:r>
          </a:p>
        </p:txBody>
      </p:sp>
    </p:spTree>
    <p:extLst>
      <p:ext uri="{BB962C8B-B14F-4D97-AF65-F5344CB8AC3E}">
        <p14:creationId xmlns:p14="http://schemas.microsoft.com/office/powerpoint/2010/main" val="2036001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‘Like’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7063499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Open graph API facilitates ‘like’ buttons on any web page</a:t>
            </a:r>
          </a:p>
          <a:p>
            <a:r>
              <a:rPr lang="en-US" dirty="0"/>
              <a:t>Counts towards the ‘social graph’</a:t>
            </a:r>
          </a:p>
          <a:p>
            <a:pPr lvl="1"/>
            <a:r>
              <a:rPr lang="en-US" dirty="0"/>
              <a:t>Establishes links between ‘nodes’ in the graph</a:t>
            </a:r>
          </a:p>
          <a:p>
            <a:pPr lvl="1"/>
            <a:r>
              <a:rPr lang="en-US" dirty="0"/>
              <a:t>Provides persistent links</a:t>
            </a:r>
          </a:p>
          <a:p>
            <a:pPr lvl="1"/>
            <a:r>
              <a:rPr lang="en-US" dirty="0"/>
              <a:t>Used to infer value</a:t>
            </a:r>
          </a:p>
          <a:p>
            <a:endParaRPr lang="en-US" dirty="0"/>
          </a:p>
          <a:p>
            <a:r>
              <a:rPr lang="en-US" dirty="0" err="1"/>
              <a:t>Edgerank</a:t>
            </a:r>
            <a:r>
              <a:rPr lang="en-US" dirty="0"/>
              <a:t> uses these interactions to cultivate (or replace) particular forms of attention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553" y="3783842"/>
            <a:ext cx="1351621" cy="9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67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Organisation</a:t>
            </a:r>
            <a:r>
              <a:rPr lang="en-US" sz="2800" dirty="0">
                <a:latin typeface="Bookman Old Style" panose="02050604050505020204" pitchFamily="18" charset="0"/>
              </a:rPr>
              <a:t> of information according to calculated weightings of popularity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Presumptions about nature of relationships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Temporal pressure</a:t>
            </a:r>
          </a:p>
          <a:p>
            <a:pPr marL="0" indent="0">
              <a:buNone/>
            </a:pPr>
            <a:endParaRPr lang="en-US" sz="2800" dirty="0">
              <a:latin typeface="Bookman Old Style" panose="02050604050505020204" pitchFamily="18" charset="0"/>
            </a:endParaRPr>
          </a:p>
          <a:p>
            <a:pPr marL="0" indent="0" algn="r">
              <a:buNone/>
            </a:pPr>
            <a:r>
              <a:rPr lang="en-US" sz="2800" u="sng" dirty="0">
                <a:latin typeface="Bookman Old Style" panose="02050604050505020204" pitchFamily="18" charset="0"/>
                <a:cs typeface="Clarendon"/>
              </a:rPr>
              <a:t>Simulating the filtering processes of attention</a:t>
            </a:r>
          </a:p>
          <a:p>
            <a:pPr marL="0" indent="0">
              <a:buNone/>
            </a:pPr>
            <a:endParaRPr lang="en-US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63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‘attention capture’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0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dirty="0">
                <a:latin typeface="Outfit Medium" pitchFamily="2" charset="0"/>
              </a:rPr>
              <a:t>“TF1’s job is helping Coca-Cola, for example, to sell its product. </a:t>
            </a:r>
            <a:r>
              <a:rPr lang="en-GB" sz="3400" dirty="0">
                <a:latin typeface="Outfit Medium" pitchFamily="2" charset="0"/>
                <a:cs typeface="Clarendon"/>
              </a:rPr>
              <a:t>What we sell </a:t>
            </a:r>
            <a:r>
              <a:rPr lang="en-GB" sz="3400" dirty="0">
                <a:latin typeface="Outfit Medium" pitchFamily="2" charset="0"/>
              </a:rPr>
              <a:t>to Coca-Cola </a:t>
            </a:r>
            <a:r>
              <a:rPr lang="en-GB" sz="3400" dirty="0">
                <a:latin typeface="Outfit Medium" pitchFamily="2" charset="0"/>
                <a:cs typeface="Clarendon"/>
              </a:rPr>
              <a:t>is available human brain time</a:t>
            </a:r>
            <a:r>
              <a:rPr lang="en-GB" sz="3400" dirty="0">
                <a:latin typeface="Outfit Medium" pitchFamily="2" charset="0"/>
              </a:rPr>
              <a:t>.”</a:t>
            </a:r>
          </a:p>
          <a:p>
            <a:pPr marL="0" indent="0" algn="r">
              <a:buNone/>
            </a:pPr>
            <a:r>
              <a:rPr lang="en-GB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Outfit Medium" pitchFamily="2" charset="0"/>
              </a:rPr>
              <a:t> Patrick </a:t>
            </a:r>
            <a:r>
              <a:rPr lang="en-GB" sz="3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utfit Medium" pitchFamily="2" charset="0"/>
              </a:rPr>
              <a:t>LeLey</a:t>
            </a:r>
            <a:r>
              <a:rPr lang="en-GB" sz="3400" dirty="0">
                <a:solidFill>
                  <a:schemeClr val="tx1">
                    <a:lumMod val="50000"/>
                    <a:lumOff val="50000"/>
                  </a:schemeClr>
                </a:solidFill>
                <a:latin typeface="Outfit Medium" pitchFamily="2" charset="0"/>
              </a:rPr>
              <a:t> (TF1 CEO)</a:t>
            </a:r>
          </a:p>
        </p:txBody>
      </p:sp>
    </p:spTree>
    <p:extLst>
      <p:ext uri="{BB962C8B-B14F-4D97-AF65-F5344CB8AC3E}">
        <p14:creationId xmlns:p14="http://schemas.microsoft.com/office/powerpoint/2010/main" val="267818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97133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order to model attention over time, we need to be traceable:</a:t>
            </a:r>
          </a:p>
          <a:p>
            <a:pPr marL="457200" lvl="1" indent="0">
              <a:buNone/>
            </a:pPr>
            <a:r>
              <a:rPr lang="en-GB" dirty="0"/>
              <a:t>Data is stored on devices as ‘cookies’ that act as a unique ID for you in databases ~ makes you identifiable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670" y="3001428"/>
            <a:ext cx="2982130" cy="1791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823" y="3113393"/>
            <a:ext cx="4790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600" dirty="0">
                <a:latin typeface="Bookman Old Style"/>
                <a:cs typeface="Bookman Old Style"/>
              </a:rPr>
              <a:t>The cookie is the enduring token, the ‘impression’ is the proxy-measure</a:t>
            </a:r>
          </a:p>
          <a:p>
            <a:endParaRPr lang="en-GB" sz="26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979163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serving internet adverts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276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Much of the economic rationale of the internet is based on acting upon those measures to serve adverts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66987"/>
            <a:ext cx="4241800" cy="2205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2531798"/>
            <a:ext cx="4114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Bookman Old Style"/>
                <a:cs typeface="Bookman Old Style"/>
              </a:rPr>
              <a:t>Performed through ‘real-time’ bidding for adverts as a page loads (milliseconds) based on data about the user</a:t>
            </a:r>
          </a:p>
          <a:p>
            <a:endParaRPr lang="en-GB" sz="26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129824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/ collective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GB" sz="2000" dirty="0"/>
              <a:t>“I'll consume my consumers, with no sense of humour” </a:t>
            </a:r>
          </a:p>
          <a:p>
            <a:pPr algn="r"/>
            <a:r>
              <a:rPr lang="en-GB" sz="2000" dirty="0"/>
              <a:t>Grace Jones, </a:t>
            </a:r>
            <a:r>
              <a:rPr lang="en-GB" sz="2000" i="1" dirty="0"/>
              <a:t>Corporate Cannibal</a:t>
            </a:r>
            <a:endParaRPr lang="en-GB" sz="2000" dirty="0"/>
          </a:p>
          <a:p>
            <a:endParaRPr lang="en-GB" dirty="0"/>
          </a:p>
          <a:p>
            <a:r>
              <a:rPr lang="en-GB" dirty="0"/>
              <a:t>Tendency to see attention in terms of the individual</a:t>
            </a:r>
          </a:p>
          <a:p>
            <a:pPr lvl="1"/>
            <a:r>
              <a:rPr lang="en-GB" dirty="0"/>
              <a:t>Rhetoric of data– ‘double’, ‘exhaust’, </a:t>
            </a:r>
            <a:r>
              <a:rPr lang="en-GB"/>
              <a:t>‘shadow’ </a:t>
            </a:r>
            <a:r>
              <a:rPr lang="en-GB" dirty="0"/>
              <a:t>from which value is extracted</a:t>
            </a:r>
          </a:p>
          <a:p>
            <a:pPr lvl="1"/>
            <a:r>
              <a:rPr lang="en-GB" dirty="0"/>
              <a:t>Rhetoric of personalisation</a:t>
            </a:r>
          </a:p>
        </p:txBody>
      </p:sp>
    </p:spTree>
    <p:extLst>
      <p:ext uri="{BB962C8B-B14F-4D97-AF65-F5344CB8AC3E}">
        <p14:creationId xmlns:p14="http://schemas.microsoft.com/office/powerpoint/2010/main" val="3747045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/ collective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76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All personalisation requires modelling us as a class, category or ‘type’ – e.g. segmentation.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751" y="2964812"/>
            <a:ext cx="6589798" cy="19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983F4-BAFD-1F18-3378-00E7695F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Labour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61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Labour Theory of Value &amp; attention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en-US" dirty="0"/>
          </a:p>
          <a:p>
            <a:pPr indent="-57150"/>
            <a:r>
              <a:rPr lang="en-US" dirty="0"/>
              <a:t>An “</a:t>
            </a:r>
            <a:r>
              <a:rPr lang="en-US" b="1" dirty="0"/>
              <a:t>attention economy</a:t>
            </a:r>
            <a:r>
              <a:rPr lang="en-US" dirty="0"/>
              <a:t>” ‘consumes not only work time but also </a:t>
            </a:r>
            <a:r>
              <a:rPr lang="en-US" dirty="0" err="1"/>
              <a:t>nonwork</a:t>
            </a:r>
            <a:r>
              <a:rPr lang="en-US" dirty="0"/>
              <a:t> time or living time… [T]he crisis of the [attention economy] is determined by the contradiction between economic time and living time’ (</a:t>
            </a:r>
            <a:r>
              <a:rPr lang="en-US" dirty="0" err="1"/>
              <a:t>Marazzi</a:t>
            </a:r>
            <a:r>
              <a:rPr lang="en-US" dirty="0"/>
              <a:t>, 2008: 146)</a:t>
            </a:r>
          </a:p>
        </p:txBody>
      </p:sp>
    </p:spTree>
    <p:extLst>
      <p:ext uri="{BB962C8B-B14F-4D97-AF65-F5344CB8AC3E}">
        <p14:creationId xmlns:p14="http://schemas.microsoft.com/office/powerpoint/2010/main" val="3645901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attention &amp; 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Thinking about collectives:</a:t>
            </a:r>
          </a:p>
          <a:p>
            <a:pPr marL="457200" lvl="1" indent="0">
              <a:buNone/>
            </a:pPr>
            <a:r>
              <a:rPr lang="en-GB" dirty="0"/>
              <a:t>Aggregate data, and access to the markets it defines, is the resource over which monopoly rent can be extracted.</a:t>
            </a:r>
          </a:p>
          <a:p>
            <a:pPr marL="457200" lvl="1" indent="0">
              <a:buNone/>
            </a:pPr>
            <a:r>
              <a:rPr lang="en-GB" dirty="0"/>
              <a:t>Ad-serving exchanges/systems extract rent from [a model of] attention.</a:t>
            </a:r>
          </a:p>
          <a:p>
            <a:pPr indent="-285750"/>
            <a:r>
              <a:rPr lang="en-GB" dirty="0"/>
              <a:t>But…</a:t>
            </a:r>
          </a:p>
          <a:p>
            <a:pPr marL="457200" lvl="1" indent="0">
              <a:buNone/>
            </a:pPr>
            <a:r>
              <a:rPr lang="en-GB" dirty="0"/>
              <a:t>Contradiction in the ‘uniqueness’ of the attention commodity and its </a:t>
            </a:r>
            <a:r>
              <a:rPr lang="en-GB" dirty="0" err="1"/>
              <a:t>replicability</a:t>
            </a:r>
            <a:r>
              <a:rPr lang="en-GB" dirty="0"/>
              <a:t> as a ‘type’.</a:t>
            </a:r>
          </a:p>
        </p:txBody>
      </p:sp>
    </p:spTree>
    <p:extLst>
      <p:ext uri="{BB962C8B-B14F-4D97-AF65-F5344CB8AC3E}">
        <p14:creationId xmlns:p14="http://schemas.microsoft.com/office/powerpoint/2010/main" val="329690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We cannot assume that the platforms through which we are communal are neutral.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Software is written to directly intervene in and measure how we relate to one another, and this is given monetary value.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>
                <a:latin typeface="Clarendon"/>
                <a:cs typeface="Clarendon"/>
              </a:rPr>
              <a:t>We have to remain critically aware of </a:t>
            </a:r>
            <a:r>
              <a:rPr lang="en-GB" i="1" dirty="0">
                <a:latin typeface="Clarendon"/>
                <a:cs typeface="Clarendon"/>
              </a:rPr>
              <a:t>all</a:t>
            </a:r>
            <a:r>
              <a:rPr lang="en-GB" dirty="0">
                <a:latin typeface="Clarendon"/>
                <a:cs typeface="Clarendon"/>
              </a:rPr>
              <a:t> of these things.</a:t>
            </a:r>
          </a:p>
        </p:txBody>
      </p:sp>
    </p:spTree>
    <p:extLst>
      <p:ext uri="{BB962C8B-B14F-4D97-AF65-F5344CB8AC3E}">
        <p14:creationId xmlns:p14="http://schemas.microsoft.com/office/powerpoint/2010/main" val="233108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07B5-C04D-569F-16CC-8A6A3A41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err="1"/>
              <a:t>labour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2519D-E458-6725-114B-C7FD07E6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Labour</a:t>
            </a:r>
            <a:r>
              <a:rPr lang="en-US" dirty="0"/>
              <a:t> (and/or) work are a significant lens for the social sciences when thinking about the ‘digital economy’.</a:t>
            </a:r>
          </a:p>
          <a:p>
            <a:endParaRPr lang="en-US" dirty="0"/>
          </a:p>
          <a:p>
            <a:r>
              <a:rPr lang="en-US" dirty="0"/>
              <a:t>In part this because of a ‘</a:t>
            </a:r>
            <a:r>
              <a:rPr lang="en-US" dirty="0" err="1"/>
              <a:t>labour</a:t>
            </a:r>
            <a:r>
              <a:rPr lang="en-US" dirty="0"/>
              <a:t> theory of value’.</a:t>
            </a:r>
          </a:p>
        </p:txBody>
      </p:sp>
    </p:spTree>
    <p:extLst>
      <p:ext uri="{BB962C8B-B14F-4D97-AF65-F5344CB8AC3E}">
        <p14:creationId xmlns:p14="http://schemas.microsoft.com/office/powerpoint/2010/main" val="79080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F22B-57AB-B11E-E4E8-C57E8994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‘Immaterial </a:t>
            </a:r>
            <a:r>
              <a:rPr lang="en-US" dirty="0" err="1"/>
              <a:t>labour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05133-0F72-8DA6-1EA7-A5B3FAFB7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Understanding ‘</a:t>
            </a:r>
            <a:r>
              <a:rPr lang="en-US" dirty="0" err="1"/>
              <a:t>labour</a:t>
            </a:r>
            <a:r>
              <a:rPr lang="en-US" dirty="0"/>
              <a:t> power’ as the source of economic value – what is sold by ‘free wage worker’ to ‘capitalists’ in a market.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/>
              <a:t>Immaterial </a:t>
            </a:r>
            <a:r>
              <a:rPr lang="en-US" b="1" dirty="0" err="1"/>
              <a:t>labour</a:t>
            </a:r>
            <a:r>
              <a:rPr lang="en-US" dirty="0"/>
              <a:t>: digital technologies ‘change the relationship between the intellectual content of work and its material execution’ (Berardi, 2001: 51)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FF00-58BC-974E-E394-6D3B5E2D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Platforms</a:t>
            </a:r>
          </a:p>
        </p:txBody>
      </p:sp>
      <p:pic>
        <p:nvPicPr>
          <p:cNvPr id="1028" name="Picture 4" descr="How a Decade of Platforms Has Upended the Global Economy | by MIT IDE | MIT  Initiative on the Digital Economy | Medium">
            <a:extLst>
              <a:ext uri="{FF2B5EF4-FFF2-40B4-BE49-F238E27FC236}">
                <a16:creationId xmlns:a16="http://schemas.microsoft.com/office/drawing/2014/main" id="{970BA71F-97B3-2757-480F-39207A19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306" y="1521849"/>
            <a:ext cx="3938410" cy="20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2042555E-321D-CD0E-36F0-EBF27C72B88B}"/>
              </a:ext>
            </a:extLst>
          </p:cNvPr>
          <p:cNvSpPr/>
          <p:nvPr/>
        </p:nvSpPr>
        <p:spPr>
          <a:xfrm>
            <a:off x="4296694" y="2267145"/>
            <a:ext cx="570427" cy="796413"/>
          </a:xfrm>
          <a:prstGeom prst="rightArrow">
            <a:avLst>
              <a:gd name="adj1" fmla="val 50000"/>
              <a:gd name="adj2" fmla="val 5655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23AA"/>
              </a:gs>
              <a:gs pos="83000">
                <a:srgbClr val="FF23AA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Market Place Forum | Eat and Shop | University of Exeter">
            <a:extLst>
              <a:ext uri="{FF2B5EF4-FFF2-40B4-BE49-F238E27FC236}">
                <a16:creationId xmlns:a16="http://schemas.microsoft.com/office/drawing/2014/main" id="{FA1182A2-F194-2613-F14C-0E7A53A34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489" y="1521849"/>
            <a:ext cx="4115205" cy="20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FF00-58BC-974E-E394-6D3B5E2D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Platforms</a:t>
            </a:r>
          </a:p>
        </p:txBody>
      </p:sp>
      <p:pic>
        <p:nvPicPr>
          <p:cNvPr id="1026" name="Picture 2" descr="Fascinating pictures show life in Nottingham factories 60 years ago -  Nottinghamshire Live">
            <a:extLst>
              <a:ext uri="{FF2B5EF4-FFF2-40B4-BE49-F238E27FC236}">
                <a16:creationId xmlns:a16="http://schemas.microsoft.com/office/drawing/2014/main" id="{5F7A0CE6-5959-D212-BC48-BDB9CDED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73" y="1521849"/>
            <a:ext cx="3999623" cy="20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a Decade of Platforms Has Upended the Global Economy | by MIT IDE | MIT  Initiative on the Digital Economy | Medium">
            <a:extLst>
              <a:ext uri="{FF2B5EF4-FFF2-40B4-BE49-F238E27FC236}">
                <a16:creationId xmlns:a16="http://schemas.microsoft.com/office/drawing/2014/main" id="{970BA71F-97B3-2757-480F-39207A19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306" y="1521849"/>
            <a:ext cx="3938410" cy="20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2042555E-321D-CD0E-36F0-EBF27C72B88B}"/>
              </a:ext>
            </a:extLst>
          </p:cNvPr>
          <p:cNvSpPr/>
          <p:nvPr/>
        </p:nvSpPr>
        <p:spPr>
          <a:xfrm>
            <a:off x="4296694" y="2267145"/>
            <a:ext cx="570427" cy="796413"/>
          </a:xfrm>
          <a:prstGeom prst="rightArrow">
            <a:avLst>
              <a:gd name="adj1" fmla="val 50000"/>
              <a:gd name="adj2" fmla="val 5655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23AA"/>
              </a:gs>
              <a:gs pos="83000">
                <a:srgbClr val="FF23AA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5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75F2-A1D4-3512-1393-A28935FB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38A7C-9209-8D59-7413-9AE32BF2D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‘Unfulfilled’ – South Park (2019)</a:t>
            </a:r>
          </a:p>
          <a:p>
            <a:r>
              <a:rPr lang="en-US" sz="2400" dirty="0">
                <a:hlinkClick r:id="rId2"/>
              </a:rPr>
              <a:t>https://www.youtube.com/watch?v=_0BmWh1zZPk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4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Turkers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B7975-520B-CF67-25BF-D696FE4D5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Turkers</a:t>
            </a:r>
            <a:r>
              <a:rPr lang="en-US" dirty="0"/>
              <a:t>’</a:t>
            </a:r>
          </a:p>
          <a:p>
            <a:r>
              <a:rPr lang="en-US" sz="2600" dirty="0">
                <a:hlinkClick r:id="rId2"/>
              </a:rPr>
              <a:t>https://www.youtube.com/watch?v</a:t>
            </a:r>
            <a:r>
              <a:rPr lang="en-US" sz="2600">
                <a:hlinkClick r:id="rId2"/>
              </a:rPr>
              <a:t>=BiPm9Esx4DE</a:t>
            </a:r>
            <a:r>
              <a:rPr lang="en-US" sz="260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42454130"/>
      </p:ext>
    </p:extLst>
  </p:cSld>
  <p:clrMapOvr>
    <a:masterClrMapping/>
  </p:clrMapOvr>
</p:sld>
</file>

<file path=ppt/theme/theme1.xml><?xml version="1.0" encoding="utf-8"?>
<a:theme xmlns:a="http://schemas.openxmlformats.org/drawingml/2006/main" name="GEO3146-we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3146-web" id="{6965A60C-E8C0-404A-9689-A46535BDB414}" vid="{F883E848-E130-F04A-933F-A1B840DE77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GEO3146-web</Template>
  <TotalTime>7164</TotalTime>
  <Words>1184</Words>
  <Application>Microsoft Macintosh PowerPoint</Application>
  <PresentationFormat>On-screen Show (16:9)</PresentationFormat>
  <Paragraphs>131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Bookman Old Style</vt:lpstr>
      <vt:lpstr>Calibri</vt:lpstr>
      <vt:lpstr>Clarendon</vt:lpstr>
      <vt:lpstr>Futura</vt:lpstr>
      <vt:lpstr>Helvetica</vt:lpstr>
      <vt:lpstr>Helvetica Light</vt:lpstr>
      <vt:lpstr>Lucida Grande</vt:lpstr>
      <vt:lpstr>Outfit ExtraBold</vt:lpstr>
      <vt:lpstr>Outfit Medium</vt:lpstr>
      <vt:lpstr>GEO3146-web</vt:lpstr>
      <vt:lpstr>Digital Economies</vt:lpstr>
      <vt:lpstr>Today</vt:lpstr>
      <vt:lpstr>Labour</vt:lpstr>
      <vt:lpstr>Digital labour?</vt:lpstr>
      <vt:lpstr>‘Immaterial labour’</vt:lpstr>
      <vt:lpstr>Platforms</vt:lpstr>
      <vt:lpstr>Platforms</vt:lpstr>
      <vt:lpstr>Platforms</vt:lpstr>
      <vt:lpstr>Turkers</vt:lpstr>
      <vt:lpstr>Consumer as worker</vt:lpstr>
      <vt:lpstr>ATTENTION ECONOMY</vt:lpstr>
      <vt:lpstr>PowerPoint Presentation</vt:lpstr>
      <vt:lpstr>Economising attention</vt:lpstr>
      <vt:lpstr>Economising attention</vt:lpstr>
      <vt:lpstr>Identity work</vt:lpstr>
      <vt:lpstr>disciplined definitions</vt:lpstr>
      <vt:lpstr>attentive media</vt:lpstr>
      <vt:lpstr>Tracking</vt:lpstr>
      <vt:lpstr>Code intervenes</vt:lpstr>
      <vt:lpstr>Facebook Open Graph</vt:lpstr>
      <vt:lpstr>Open graph</vt:lpstr>
      <vt:lpstr>Edgerank</vt:lpstr>
      <vt:lpstr>‘Like’ it</vt:lpstr>
      <vt:lpstr>Edgerank</vt:lpstr>
      <vt:lpstr>‘attention capture’</vt:lpstr>
      <vt:lpstr>cookies</vt:lpstr>
      <vt:lpstr>serving internet adverts</vt:lpstr>
      <vt:lpstr>individual / collective</vt:lpstr>
      <vt:lpstr>individual / collective</vt:lpstr>
      <vt:lpstr>Labour Theory of Value &amp; attention </vt:lpstr>
      <vt:lpstr>attention &amp; rent</vt:lpstr>
      <vt:lpstr>Recap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media &amp; community</dc:title>
  <dc:creator>Sam Kinsley</dc:creator>
  <cp:lastModifiedBy>Kinsley, Sam</cp:lastModifiedBy>
  <cp:revision>58</cp:revision>
  <dcterms:created xsi:type="dcterms:W3CDTF">2016-03-03T16:45:23Z</dcterms:created>
  <dcterms:modified xsi:type="dcterms:W3CDTF">2022-11-28T13:45:04Z</dcterms:modified>
</cp:coreProperties>
</file>