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56" r:id="rId2"/>
    <p:sldId id="257" r:id="rId3"/>
    <p:sldId id="259" r:id="rId4"/>
    <p:sldId id="355" r:id="rId5"/>
    <p:sldId id="327" r:id="rId6"/>
    <p:sldId id="270" r:id="rId7"/>
    <p:sldId id="326" r:id="rId8"/>
    <p:sldId id="268" r:id="rId9"/>
    <p:sldId id="357" r:id="rId10"/>
    <p:sldId id="342" r:id="rId11"/>
    <p:sldId id="322" r:id="rId12"/>
    <p:sldId id="323" r:id="rId13"/>
    <p:sldId id="263" r:id="rId14"/>
    <p:sldId id="356" r:id="rId15"/>
    <p:sldId id="319" r:id="rId16"/>
    <p:sldId id="310" r:id="rId17"/>
    <p:sldId id="311" r:id="rId18"/>
    <p:sldId id="299" r:id="rId19"/>
    <p:sldId id="264" r:id="rId20"/>
    <p:sldId id="265" r:id="rId21"/>
    <p:sldId id="269" r:id="rId22"/>
    <p:sldId id="279" r:id="rId23"/>
    <p:sldId id="321" r:id="rId24"/>
    <p:sldId id="276" r:id="rId25"/>
    <p:sldId id="287" r:id="rId26"/>
    <p:sldId id="324" r:id="rId27"/>
    <p:sldId id="296" r:id="rId28"/>
    <p:sldId id="285" r:id="rId29"/>
    <p:sldId id="282" r:id="rId30"/>
    <p:sldId id="273" r:id="rId31"/>
    <p:sldId id="358" r:id="rId32"/>
    <p:sldId id="266" r:id="rId33"/>
    <p:sldId id="359" r:id="rId34"/>
    <p:sldId id="258"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3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45254A-1E69-F146-85CF-A430EF513BD1}" v="11" dt="2022-02-13T20:48:38.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4154" autoAdjust="0"/>
  </p:normalViewPr>
  <p:slideViewPr>
    <p:cSldViewPr snapToGrid="0" snapToObjects="1" showGuides="1">
      <p:cViewPr varScale="1">
        <p:scale>
          <a:sx n="119" d="100"/>
          <a:sy n="119" d="100"/>
        </p:scale>
        <p:origin x="1344" y="176"/>
      </p:cViewPr>
      <p:guideLst>
        <p:guide orient="horz" pos="1030"/>
        <p:guide pos="3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nsley, Sam" userId="f6511517-0915-44b1-8de4-c83f882aa97a" providerId="ADAL" clId="{3845254A-1E69-F146-85CF-A430EF513BD1}"/>
    <pc:docChg chg="custSel addSld delSld modSld">
      <pc:chgData name="Kinsley, Sam" userId="f6511517-0915-44b1-8de4-c83f882aa97a" providerId="ADAL" clId="{3845254A-1E69-F146-85CF-A430EF513BD1}" dt="2022-02-13T20:50:32.393" v="266" actId="2696"/>
      <pc:docMkLst>
        <pc:docMk/>
      </pc:docMkLst>
      <pc:sldChg chg="del">
        <pc:chgData name="Kinsley, Sam" userId="f6511517-0915-44b1-8de4-c83f882aa97a" providerId="ADAL" clId="{3845254A-1E69-F146-85CF-A430EF513BD1}" dt="2022-02-13T20:42:38.759" v="5" actId="2696"/>
        <pc:sldMkLst>
          <pc:docMk/>
          <pc:sldMk cId="1442454130" sldId="274"/>
        </pc:sldMkLst>
      </pc:sldChg>
      <pc:sldChg chg="del">
        <pc:chgData name="Kinsley, Sam" userId="f6511517-0915-44b1-8de4-c83f882aa97a" providerId="ADAL" clId="{3845254A-1E69-F146-85CF-A430EF513BD1}" dt="2022-02-13T20:42:36.796" v="4" actId="2696"/>
        <pc:sldMkLst>
          <pc:docMk/>
          <pc:sldMk cId="2185010323" sldId="280"/>
        </pc:sldMkLst>
      </pc:sldChg>
      <pc:sldChg chg="addSp delSp modSp mod modClrScheme delAnim chgLayout">
        <pc:chgData name="Kinsley, Sam" userId="f6511517-0915-44b1-8de4-c83f882aa97a" providerId="ADAL" clId="{3845254A-1E69-F146-85CF-A430EF513BD1}" dt="2022-02-13T20:45:44.780" v="136" actId="20577"/>
        <pc:sldMkLst>
          <pc:docMk/>
          <pc:sldMk cId="1673931902" sldId="287"/>
        </pc:sldMkLst>
        <pc:spChg chg="add mod">
          <ac:chgData name="Kinsley, Sam" userId="f6511517-0915-44b1-8de4-c83f882aa97a" providerId="ADAL" clId="{3845254A-1E69-F146-85CF-A430EF513BD1}" dt="2022-02-13T20:43:05.074" v="25" actId="5793"/>
          <ac:spMkLst>
            <pc:docMk/>
            <pc:sldMk cId="1673931902" sldId="287"/>
            <ac:spMk id="2" creationId="{951F0067-1B9F-134C-AB48-40A12BE23744}"/>
          </ac:spMkLst>
        </pc:spChg>
        <pc:spChg chg="add mod">
          <ac:chgData name="Kinsley, Sam" userId="f6511517-0915-44b1-8de4-c83f882aa97a" providerId="ADAL" clId="{3845254A-1E69-F146-85CF-A430EF513BD1}" dt="2022-02-13T20:45:44.780" v="136" actId="20577"/>
          <ac:spMkLst>
            <pc:docMk/>
            <pc:sldMk cId="1673931902" sldId="287"/>
            <ac:spMk id="4" creationId="{60689C25-00F0-9F4A-BD56-5DB504FDF0AB}"/>
          </ac:spMkLst>
        </pc:spChg>
        <pc:picChg chg="del">
          <ac:chgData name="Kinsley, Sam" userId="f6511517-0915-44b1-8de4-c83f882aa97a" providerId="ADAL" clId="{3845254A-1E69-F146-85CF-A430EF513BD1}" dt="2022-02-13T20:42:54.425" v="7" actId="478"/>
          <ac:picMkLst>
            <pc:docMk/>
            <pc:sldMk cId="1673931902" sldId="287"/>
            <ac:picMk id="3" creationId="{00000000-0000-0000-0000-000000000000}"/>
          </ac:picMkLst>
        </pc:picChg>
      </pc:sldChg>
      <pc:sldChg chg="addSp modSp del mod">
        <pc:chgData name="Kinsley, Sam" userId="f6511517-0915-44b1-8de4-c83f882aa97a" providerId="ADAL" clId="{3845254A-1E69-F146-85CF-A430EF513BD1}" dt="2022-02-13T20:50:32.393" v="266" actId="2696"/>
        <pc:sldMkLst>
          <pc:docMk/>
          <pc:sldMk cId="2746837316" sldId="300"/>
        </pc:sldMkLst>
        <pc:spChg chg="add mod">
          <ac:chgData name="Kinsley, Sam" userId="f6511517-0915-44b1-8de4-c83f882aa97a" providerId="ADAL" clId="{3845254A-1E69-F146-85CF-A430EF513BD1}" dt="2022-02-13T20:48:44.438" v="265" actId="1076"/>
          <ac:spMkLst>
            <pc:docMk/>
            <pc:sldMk cId="2746837316" sldId="300"/>
            <ac:spMk id="2" creationId="{3260C7F8-DD7D-0947-AA62-0513DFEA9925}"/>
          </ac:spMkLst>
        </pc:spChg>
      </pc:sldChg>
      <pc:sldChg chg="addSp delSp modSp mod delAnim">
        <pc:chgData name="Kinsley, Sam" userId="f6511517-0915-44b1-8de4-c83f882aa97a" providerId="ADAL" clId="{3845254A-1E69-F146-85CF-A430EF513BD1}" dt="2022-02-13T20:48:23.956" v="252" actId="18331"/>
        <pc:sldMkLst>
          <pc:docMk/>
          <pc:sldMk cId="3731599312" sldId="319"/>
        </pc:sldMkLst>
        <pc:spChg chg="add mod">
          <ac:chgData name="Kinsley, Sam" userId="f6511517-0915-44b1-8de4-c83f882aa97a" providerId="ADAL" clId="{3845254A-1E69-F146-85CF-A430EF513BD1}" dt="2022-02-13T20:48:23.956" v="252" actId="18331"/>
          <ac:spMkLst>
            <pc:docMk/>
            <pc:sldMk cId="3731599312" sldId="319"/>
            <ac:spMk id="5" creationId="{F17D32E9-4173-EF4E-AB43-F7075E93E37D}"/>
          </ac:spMkLst>
        </pc:spChg>
        <pc:picChg chg="del">
          <ac:chgData name="Kinsley, Sam" userId="f6511517-0915-44b1-8de4-c83f882aa97a" providerId="ADAL" clId="{3845254A-1E69-F146-85CF-A430EF513BD1}" dt="2022-02-13T20:47:18.644" v="149" actId="478"/>
          <ac:picMkLst>
            <pc:docMk/>
            <pc:sldMk cId="3731599312" sldId="319"/>
            <ac:picMk id="4" creationId="{E14CBA7A-FA3D-AC49-A46D-F3BCC33165D6}"/>
          </ac:picMkLst>
        </pc:picChg>
      </pc:sldChg>
      <pc:sldChg chg="del">
        <pc:chgData name="Kinsley, Sam" userId="f6511517-0915-44b1-8de4-c83f882aa97a" providerId="ADAL" clId="{3845254A-1E69-F146-85CF-A430EF513BD1}" dt="2022-02-13T20:42:43.615" v="6" actId="2696"/>
        <pc:sldMkLst>
          <pc:docMk/>
          <pc:sldMk cId="2260897404" sldId="325"/>
        </pc:sldMkLst>
      </pc:sldChg>
      <pc:sldChg chg="addSp delSp modSp mod delAnim">
        <pc:chgData name="Kinsley, Sam" userId="f6511517-0915-44b1-8de4-c83f882aa97a" providerId="ADAL" clId="{3845254A-1E69-F146-85CF-A430EF513BD1}" dt="2022-02-13T20:47:04.397" v="148" actId="2711"/>
        <pc:sldMkLst>
          <pc:docMk/>
          <pc:sldMk cId="1237050900" sldId="342"/>
        </pc:sldMkLst>
        <pc:spChg chg="add mod">
          <ac:chgData name="Kinsley, Sam" userId="f6511517-0915-44b1-8de4-c83f882aa97a" providerId="ADAL" clId="{3845254A-1E69-F146-85CF-A430EF513BD1}" dt="2022-02-13T20:47:04.397" v="148" actId="2711"/>
          <ac:spMkLst>
            <pc:docMk/>
            <pc:sldMk cId="1237050900" sldId="342"/>
            <ac:spMk id="4" creationId="{332BC48C-8FCF-C44B-9300-885A4B9985CD}"/>
          </ac:spMkLst>
        </pc:spChg>
        <pc:spChg chg="del mod">
          <ac:chgData name="Kinsley, Sam" userId="f6511517-0915-44b1-8de4-c83f882aa97a" providerId="ADAL" clId="{3845254A-1E69-F146-85CF-A430EF513BD1}" dt="2022-02-13T20:46:51.229" v="143" actId="478"/>
          <ac:spMkLst>
            <pc:docMk/>
            <pc:sldMk cId="1237050900" sldId="342"/>
            <ac:spMk id="6" creationId="{10ADBCE3-DD53-DC45-8DB7-6D3673D19705}"/>
          </ac:spMkLst>
        </pc:spChg>
        <pc:picChg chg="del">
          <ac:chgData name="Kinsley, Sam" userId="f6511517-0915-44b1-8de4-c83f882aa97a" providerId="ADAL" clId="{3845254A-1E69-F146-85CF-A430EF513BD1}" dt="2022-02-13T20:46:36.761" v="138" actId="478"/>
          <ac:picMkLst>
            <pc:docMk/>
            <pc:sldMk cId="1237050900" sldId="342"/>
            <ac:picMk id="7" creationId="{1061D3D5-127A-F746-9261-CAC913EAFD17}"/>
          </ac:picMkLst>
        </pc:picChg>
      </pc:sldChg>
      <pc:sldChg chg="del">
        <pc:chgData name="Kinsley, Sam" userId="f6511517-0915-44b1-8de4-c83f882aa97a" providerId="ADAL" clId="{3845254A-1E69-F146-85CF-A430EF513BD1}" dt="2022-02-13T20:45:57.453" v="137" actId="2696"/>
        <pc:sldMkLst>
          <pc:docMk/>
          <pc:sldMk cId="3369945662" sldId="343"/>
        </pc:sldMkLst>
      </pc:sldChg>
      <pc:sldChg chg="add">
        <pc:chgData name="Kinsley, Sam" userId="f6511517-0915-44b1-8de4-c83f882aa97a" providerId="ADAL" clId="{3845254A-1E69-F146-85CF-A430EF513BD1}" dt="2022-02-13T20:41:19.970" v="0"/>
        <pc:sldMkLst>
          <pc:docMk/>
          <pc:sldMk cId="1278633400" sldId="356"/>
        </pc:sldMkLst>
      </pc:sldChg>
      <pc:sldChg chg="add">
        <pc:chgData name="Kinsley, Sam" userId="f6511517-0915-44b1-8de4-c83f882aa97a" providerId="ADAL" clId="{3845254A-1E69-F146-85CF-A430EF513BD1}" dt="2022-02-13T20:41:54.990" v="1"/>
        <pc:sldMkLst>
          <pc:docMk/>
          <pc:sldMk cId="3472619596" sldId="357"/>
        </pc:sldMkLst>
      </pc:sldChg>
      <pc:sldChg chg="add">
        <pc:chgData name="Kinsley, Sam" userId="f6511517-0915-44b1-8de4-c83f882aa97a" providerId="ADAL" clId="{3845254A-1E69-F146-85CF-A430EF513BD1}" dt="2022-02-13T20:42:24.356" v="2"/>
        <pc:sldMkLst>
          <pc:docMk/>
          <pc:sldMk cId="437202353" sldId="358"/>
        </pc:sldMkLst>
      </pc:sldChg>
      <pc:sldChg chg="add">
        <pc:chgData name="Kinsley, Sam" userId="f6511517-0915-44b1-8de4-c83f882aa97a" providerId="ADAL" clId="{3845254A-1E69-F146-85CF-A430EF513BD1}" dt="2022-02-13T20:42:34.791" v="3"/>
        <pc:sldMkLst>
          <pc:docMk/>
          <pc:sldMk cId="2569822106" sldId="3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B8113C-4143-D54A-9513-D6440E97FC6E}" type="datetimeFigureOut">
              <a:rPr lang="en-US" smtClean="0"/>
              <a:t>2/13/22</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DF26A0-F225-0644-A3C5-A3F3AA372FEE}" type="slidenum">
              <a:rPr lang="en-GB" smtClean="0"/>
              <a:t>‹#›</a:t>
            </a:fld>
            <a:endParaRPr lang="en-GB"/>
          </a:p>
        </p:txBody>
      </p:sp>
    </p:spTree>
    <p:extLst>
      <p:ext uri="{BB962C8B-B14F-4D97-AF65-F5344CB8AC3E}">
        <p14:creationId xmlns:p14="http://schemas.microsoft.com/office/powerpoint/2010/main" val="10902653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taken from an episode</a:t>
            </a:r>
            <a:r>
              <a:rPr lang="en-GB" baseline="0" dirty="0"/>
              <a:t> of the BBC’s </a:t>
            </a:r>
            <a:r>
              <a:rPr lang="en-GB" i="1" baseline="0" dirty="0"/>
              <a:t>Panorama</a:t>
            </a:r>
            <a:r>
              <a:rPr lang="en-GB" baseline="0" dirty="0"/>
              <a:t> </a:t>
            </a:r>
            <a:r>
              <a:rPr lang="en-GB" i="0" baseline="0" dirty="0"/>
              <a:t>in 2013.</a:t>
            </a:r>
            <a:endParaRPr lang="en-GB" dirty="0"/>
          </a:p>
        </p:txBody>
      </p:sp>
      <p:sp>
        <p:nvSpPr>
          <p:cNvPr id="4" name="Slide Number Placeholder 3"/>
          <p:cNvSpPr>
            <a:spLocks noGrp="1"/>
          </p:cNvSpPr>
          <p:nvPr>
            <p:ph type="sldNum" sz="quarter" idx="10"/>
          </p:nvPr>
        </p:nvSpPr>
        <p:spPr/>
        <p:txBody>
          <a:bodyPr/>
          <a:lstStyle/>
          <a:p>
            <a:fld id="{A1DF26A0-F225-0644-A3C5-A3F3AA372FEE}" type="slidenum">
              <a:rPr lang="en-GB" smtClean="0"/>
              <a:t>9</a:t>
            </a:fld>
            <a:endParaRPr lang="en-GB"/>
          </a:p>
        </p:txBody>
      </p:sp>
    </p:spTree>
    <p:extLst>
      <p:ext uri="{BB962C8B-B14F-4D97-AF65-F5344CB8AC3E}">
        <p14:creationId xmlns:p14="http://schemas.microsoft.com/office/powerpoint/2010/main" val="2352284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Baskerville"/>
                <a:ea typeface="+mn-ea"/>
                <a:cs typeface="Baskerville"/>
              </a:rPr>
              <a:t>A humorous example is David </a:t>
            </a:r>
            <a:r>
              <a:rPr lang="en-US" sz="1100" kern="1200" dirty="0" err="1">
                <a:solidFill>
                  <a:schemeClr val="tx1"/>
                </a:solidFill>
                <a:effectLst/>
                <a:latin typeface="Baskerville"/>
                <a:ea typeface="+mn-ea"/>
                <a:cs typeface="Baskerville"/>
              </a:rPr>
              <a:t>Walliams</a:t>
            </a:r>
            <a:r>
              <a:rPr lang="en-US" sz="1100" kern="1200" dirty="0">
                <a:solidFill>
                  <a:schemeClr val="tx1"/>
                </a:solidFill>
                <a:effectLst/>
                <a:latin typeface="Baskerville"/>
                <a:ea typeface="+mn-ea"/>
                <a:cs typeface="Baskerville"/>
              </a:rPr>
              <a:t>’ character Carol Beer who in </a:t>
            </a:r>
            <a:r>
              <a:rPr lang="en-US" sz="1100" i="1" kern="1200" dirty="0">
                <a:solidFill>
                  <a:schemeClr val="tx1"/>
                </a:solidFill>
                <a:effectLst/>
                <a:latin typeface="Baskerville"/>
                <a:ea typeface="+mn-ea"/>
                <a:cs typeface="Baskerville"/>
              </a:rPr>
              <a:t>Little Britain</a:t>
            </a:r>
            <a:r>
              <a:rPr lang="en-US" sz="1100" kern="1200" dirty="0">
                <a:solidFill>
                  <a:schemeClr val="tx1"/>
                </a:solidFill>
                <a:effectLst/>
                <a:latin typeface="Baskerville"/>
                <a:ea typeface="+mn-ea"/>
                <a:cs typeface="Baskerville"/>
              </a:rPr>
              <a:t> has a blithe and unbending deference to the computer – which simply “says no”. The whole premise of the joke presented by that catchphrase is that, of course, there should be room for interpretation. Yet we are presented with a blind adherence to the results of the </a:t>
            </a:r>
            <a:r>
              <a:rPr lang="en-US" sz="1100" kern="1200" dirty="0" err="1">
                <a:solidFill>
                  <a:schemeClr val="tx1"/>
                </a:solidFill>
                <a:effectLst/>
                <a:latin typeface="Baskerville"/>
                <a:ea typeface="+mn-ea"/>
                <a:cs typeface="Baskerville"/>
              </a:rPr>
              <a:t>programme</a:t>
            </a:r>
            <a:r>
              <a:rPr lang="en-US" sz="1100" kern="1200" dirty="0">
                <a:solidFill>
                  <a:schemeClr val="tx1"/>
                </a:solidFill>
                <a:effectLst/>
                <a:latin typeface="Baskerville"/>
                <a:ea typeface="+mn-ea"/>
                <a:cs typeface="Baskerville"/>
              </a:rPr>
              <a:t> – which is patently stupid. Nevertheless, in many moments of everyday life we are presented with such forms of adherence to nonsensical outputs from software. Think of the many drivers who get stuck when rigidly following their GPS. We may even feel compelled to be complicit.</a:t>
            </a:r>
            <a:endParaRPr lang="en-GB" sz="1100" kern="1200" dirty="0">
              <a:solidFill>
                <a:schemeClr val="tx1"/>
              </a:solidFill>
              <a:effectLst/>
              <a:latin typeface="Baskerville"/>
              <a:ea typeface="+mn-ea"/>
              <a:cs typeface="Baskerville"/>
            </a:endParaRPr>
          </a:p>
          <a:p>
            <a:endParaRPr lang="en-GB" sz="1100" dirty="0">
              <a:latin typeface="Baskerville"/>
              <a:cs typeface="Baskerville"/>
            </a:endParaRPr>
          </a:p>
        </p:txBody>
      </p:sp>
      <p:sp>
        <p:nvSpPr>
          <p:cNvPr id="4" name="Slide Number Placeholder 3"/>
          <p:cNvSpPr>
            <a:spLocks noGrp="1"/>
          </p:cNvSpPr>
          <p:nvPr>
            <p:ph type="sldNum" sz="quarter" idx="10"/>
          </p:nvPr>
        </p:nvSpPr>
        <p:spPr/>
        <p:txBody>
          <a:bodyPr/>
          <a:lstStyle/>
          <a:p>
            <a:fld id="{B69302EA-0F00-DD4E-A780-34559CC564F9}" type="slidenum">
              <a:rPr lang="en-GB" smtClean="0"/>
              <a:t>25</a:t>
            </a:fld>
            <a:endParaRPr lang="en-GB"/>
          </a:p>
        </p:txBody>
      </p:sp>
    </p:spTree>
    <p:extLst>
      <p:ext uri="{BB962C8B-B14F-4D97-AF65-F5344CB8AC3E}">
        <p14:creationId xmlns:p14="http://schemas.microsoft.com/office/powerpoint/2010/main" val="1862881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100" dirty="0">
              <a:latin typeface="Baskerville"/>
              <a:cs typeface="Baskerville"/>
            </a:endParaRPr>
          </a:p>
        </p:txBody>
      </p:sp>
      <p:sp>
        <p:nvSpPr>
          <p:cNvPr id="4" name="Slide Number Placeholder 3"/>
          <p:cNvSpPr>
            <a:spLocks noGrp="1"/>
          </p:cNvSpPr>
          <p:nvPr>
            <p:ph type="sldNum" sz="quarter" idx="10"/>
          </p:nvPr>
        </p:nvSpPr>
        <p:spPr/>
        <p:txBody>
          <a:bodyPr/>
          <a:lstStyle/>
          <a:p>
            <a:fld id="{B69302EA-0F00-DD4E-A780-34559CC564F9}" type="slidenum">
              <a:rPr lang="en-GB" smtClean="0"/>
              <a:t>26</a:t>
            </a:fld>
            <a:endParaRPr lang="en-GB"/>
          </a:p>
        </p:txBody>
      </p:sp>
    </p:spTree>
    <p:extLst>
      <p:ext uri="{BB962C8B-B14F-4D97-AF65-F5344CB8AC3E}">
        <p14:creationId xmlns:p14="http://schemas.microsoft.com/office/powerpoint/2010/main" val="3825936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Computer = top.</a:t>
            </a:r>
          </a:p>
          <a:p>
            <a:r>
              <a:rPr lang="en-GB" dirty="0"/>
              <a:t>https://</a:t>
            </a:r>
            <a:r>
              <a:rPr lang="en-GB" dirty="0" err="1"/>
              <a:t>www.nytimes.com</a:t>
            </a:r>
            <a:r>
              <a:rPr lang="en-GB" dirty="0"/>
              <a:t>/2015/03/08/opinion/</a:t>
            </a:r>
            <a:r>
              <a:rPr lang="en-GB" dirty="0" err="1"/>
              <a:t>sunday</a:t>
            </a:r>
            <a:r>
              <a:rPr lang="en-GB" dirty="0"/>
              <a:t>/if-an-algorithm-wrote-this-how-would-you-even-</a:t>
            </a:r>
            <a:r>
              <a:rPr lang="en-GB" dirty="0" err="1"/>
              <a:t>know.html</a:t>
            </a:r>
            <a:endParaRPr lang="en-GB" dirty="0"/>
          </a:p>
        </p:txBody>
      </p:sp>
      <p:sp>
        <p:nvSpPr>
          <p:cNvPr id="4" name="Slide Number Placeholder 3"/>
          <p:cNvSpPr>
            <a:spLocks noGrp="1"/>
          </p:cNvSpPr>
          <p:nvPr>
            <p:ph type="sldNum" sz="quarter" idx="10"/>
          </p:nvPr>
        </p:nvSpPr>
        <p:spPr/>
        <p:txBody>
          <a:bodyPr/>
          <a:lstStyle/>
          <a:p>
            <a:fld id="{A1DF26A0-F225-0644-A3C5-A3F3AA372FEE}" type="slidenum">
              <a:rPr lang="en-GB" smtClean="0"/>
              <a:t>29</a:t>
            </a:fld>
            <a:endParaRPr lang="en-GB"/>
          </a:p>
        </p:txBody>
      </p:sp>
    </p:spTree>
    <p:extLst>
      <p:ext uri="{BB962C8B-B14F-4D97-AF65-F5344CB8AC3E}">
        <p14:creationId xmlns:p14="http://schemas.microsoft.com/office/powerpoint/2010/main" val="3582427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a:t>
            </a:r>
            <a:r>
              <a:rPr lang="en-GB" baseline="0" dirty="0"/>
              <a:t> produced by </a:t>
            </a:r>
            <a:r>
              <a:rPr lang="en-GB" i="1" baseline="0" dirty="0"/>
              <a:t>The New Yorker</a:t>
            </a:r>
            <a:r>
              <a:rPr lang="en-GB" i="0" baseline="0" dirty="0"/>
              <a:t> in 2015 offers an insight into the kinds of people that work through Mechanical Turk and gives a sense of why and what they feel about it.</a:t>
            </a:r>
            <a:endParaRPr lang="en-GB" dirty="0"/>
          </a:p>
        </p:txBody>
      </p:sp>
      <p:sp>
        <p:nvSpPr>
          <p:cNvPr id="4" name="Slide Number Placeholder 3"/>
          <p:cNvSpPr>
            <a:spLocks noGrp="1"/>
          </p:cNvSpPr>
          <p:nvPr>
            <p:ph type="sldNum" sz="quarter" idx="10"/>
          </p:nvPr>
        </p:nvSpPr>
        <p:spPr/>
        <p:txBody>
          <a:bodyPr/>
          <a:lstStyle/>
          <a:p>
            <a:fld id="{A1DF26A0-F225-0644-A3C5-A3F3AA372FEE}" type="slidenum">
              <a:rPr lang="en-GB" smtClean="0"/>
              <a:t>31</a:t>
            </a:fld>
            <a:endParaRPr lang="en-GB"/>
          </a:p>
        </p:txBody>
      </p:sp>
    </p:spTree>
    <p:extLst>
      <p:ext uri="{BB962C8B-B14F-4D97-AF65-F5344CB8AC3E}">
        <p14:creationId xmlns:p14="http://schemas.microsoft.com/office/powerpoint/2010/main" val="48333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the</a:t>
            </a:r>
            <a:r>
              <a:rPr lang="en-GB" baseline="0" dirty="0"/>
              <a:t> business model of measuring people’s interactions with digital media can lead to then is the gaming of the system. If we recognise that a ‘click’ is worth something then some people might want to pay for it. Thus we arrive at a system whereby it is possible to buy an apparent status, if that status is measured through ‘followers’, ‘likes’ and so on. Likewise then the actual acts of ‘clicking’ literally require some form of work and so it does eventually boil down to labour. </a:t>
            </a:r>
            <a:endParaRPr lang="en-GB" dirty="0"/>
          </a:p>
        </p:txBody>
      </p:sp>
      <p:sp>
        <p:nvSpPr>
          <p:cNvPr id="4" name="Slide Number Placeholder 3"/>
          <p:cNvSpPr>
            <a:spLocks noGrp="1"/>
          </p:cNvSpPr>
          <p:nvPr>
            <p:ph type="sldNum" sz="quarter" idx="10"/>
          </p:nvPr>
        </p:nvSpPr>
        <p:spPr/>
        <p:txBody>
          <a:bodyPr/>
          <a:lstStyle/>
          <a:p>
            <a:fld id="{A1DF26A0-F225-0644-A3C5-A3F3AA372FEE}" type="slidenum">
              <a:rPr lang="en-GB" smtClean="0"/>
              <a:t>33</a:t>
            </a:fld>
            <a:endParaRPr lang="en-GB"/>
          </a:p>
        </p:txBody>
      </p:sp>
    </p:spTree>
    <p:extLst>
      <p:ext uri="{BB962C8B-B14F-4D97-AF65-F5344CB8AC3E}">
        <p14:creationId xmlns:p14="http://schemas.microsoft.com/office/powerpoint/2010/main" val="3154048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1"/>
          <p:cNvSpPr>
            <a:spLocks noGrp="1"/>
          </p:cNvSpPr>
          <p:nvPr>
            <p:ph type="ctrTitle"/>
          </p:nvPr>
        </p:nvSpPr>
        <p:spPr>
          <a:xfrm>
            <a:off x="685800" y="180512"/>
            <a:ext cx="7772400" cy="1102519"/>
          </a:xfrm>
        </p:spPr>
        <p:txBody>
          <a:bodyPr>
            <a:normAutofit/>
          </a:bodyPr>
          <a:lstStyle>
            <a:lvl1pPr algn="l">
              <a:defRPr sz="4000" b="1" i="0" cap="all" baseline="0">
                <a:solidFill>
                  <a:srgbClr val="FF23AA"/>
                </a:solidFill>
                <a:latin typeface="Futura" panose="020B0602020204020303" pitchFamily="34" charset="-79"/>
                <a:cs typeface="Futura" panose="020B0602020204020303" pitchFamily="34" charset="-79"/>
              </a:defRPr>
            </a:lvl1pPr>
          </a:lstStyle>
          <a:p>
            <a:r>
              <a:rPr lang="en-GB"/>
              <a:t>Click to edit Master title style</a:t>
            </a:r>
            <a:endParaRPr lang="en-GB" dirty="0"/>
          </a:p>
        </p:txBody>
      </p:sp>
      <p:sp>
        <p:nvSpPr>
          <p:cNvPr id="9" name="Subtitle 2"/>
          <p:cNvSpPr>
            <a:spLocks noGrp="1"/>
          </p:cNvSpPr>
          <p:nvPr>
            <p:ph type="subTitle" idx="1"/>
          </p:nvPr>
        </p:nvSpPr>
        <p:spPr>
          <a:xfrm>
            <a:off x="1371600" y="3495529"/>
            <a:ext cx="7086600" cy="698288"/>
          </a:xfrm>
        </p:spPr>
        <p:txBody>
          <a:bodyPr>
            <a:normAutofit/>
          </a:bodyPr>
          <a:lstStyle>
            <a:lvl1pPr marL="0" indent="0" algn="r">
              <a:buNone/>
              <a:defRPr sz="2800" b="1" i="0">
                <a:solidFill>
                  <a:srgbClr val="FF23AA"/>
                </a:solidFill>
                <a:latin typeface="Helvetica" pitchFamily="2" charset="0"/>
                <a:cs typeface="Helvetica"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10" name="Date Placeholder 3"/>
          <p:cNvSpPr>
            <a:spLocks noGrp="1"/>
          </p:cNvSpPr>
          <p:nvPr>
            <p:ph type="dt" sz="half" idx="10"/>
          </p:nvPr>
        </p:nvSpPr>
        <p:spPr>
          <a:xfrm>
            <a:off x="457200" y="4767264"/>
            <a:ext cx="2133600" cy="273844"/>
          </a:xfrm>
        </p:spPr>
        <p:txBody>
          <a:bodyPr/>
          <a:lstStyle>
            <a:lvl1pPr>
              <a:defRPr>
                <a:latin typeface="Bookman Old Style" panose="02050604050505020204" pitchFamily="18" charset="0"/>
                <a:cs typeface="Bookman Old Style" panose="02050604050505020204" pitchFamily="18" charset="0"/>
              </a:defRPr>
            </a:lvl1pPr>
          </a:lstStyle>
          <a:p>
            <a:fld id="{EDE2313A-D2D6-F141-AC0D-A08000320207}" type="datetimeFigureOut">
              <a:rPr lang="en-US" smtClean="0"/>
              <a:pPr/>
              <a:t>2/13/22</a:t>
            </a:fld>
            <a:endParaRPr lang="en-GB"/>
          </a:p>
        </p:txBody>
      </p:sp>
      <p:sp>
        <p:nvSpPr>
          <p:cNvPr id="11" name="Footer Placeholder 4"/>
          <p:cNvSpPr>
            <a:spLocks noGrp="1"/>
          </p:cNvSpPr>
          <p:nvPr>
            <p:ph type="ftr" sz="quarter" idx="11"/>
          </p:nvPr>
        </p:nvSpPr>
        <p:spPr>
          <a:xfrm>
            <a:off x="3124200" y="4767264"/>
            <a:ext cx="2895600" cy="273844"/>
          </a:xfrm>
        </p:spPr>
        <p:txBody>
          <a:bodyPr/>
          <a:lstStyle>
            <a:lvl1pPr>
              <a:defRPr>
                <a:latin typeface="Bookman Old Style" panose="02050604050505020204" pitchFamily="18" charset="0"/>
                <a:cs typeface="Bookman Old Style" panose="02050604050505020204" pitchFamily="18" charset="0"/>
              </a:defRPr>
            </a:lvl1pPr>
          </a:lstStyle>
          <a:p>
            <a:endParaRPr lang="en-GB"/>
          </a:p>
        </p:txBody>
      </p:sp>
      <p:sp>
        <p:nvSpPr>
          <p:cNvPr id="12" name="Slide Number Placeholder 5"/>
          <p:cNvSpPr>
            <a:spLocks noGrp="1"/>
          </p:cNvSpPr>
          <p:nvPr>
            <p:ph type="sldNum" sz="quarter" idx="12"/>
          </p:nvPr>
        </p:nvSpPr>
        <p:spPr>
          <a:xfrm>
            <a:off x="6553200" y="4767264"/>
            <a:ext cx="2133600" cy="273844"/>
          </a:xfrm>
        </p:spPr>
        <p:txBody>
          <a:bodyPr/>
          <a:lstStyle>
            <a:lvl1pPr>
              <a:defRPr>
                <a:latin typeface="Bookman Old Style" panose="02050604050505020204" pitchFamily="18" charset="0"/>
                <a:cs typeface="Bookman Old Style" panose="02050604050505020204" pitchFamily="18" charset="0"/>
              </a:defRPr>
            </a:lvl1pPr>
          </a:lstStyle>
          <a:p>
            <a:fld id="{A2AA4E0B-28CF-B74B-A66F-A19659678314}" type="slidenum">
              <a:rPr lang="en-GB" smtClean="0"/>
              <a:pPr/>
              <a:t>‹#›</a:t>
            </a:fld>
            <a:endParaRPr lang="en-GB"/>
          </a:p>
        </p:txBody>
      </p:sp>
    </p:spTree>
    <p:extLst>
      <p:ext uri="{BB962C8B-B14F-4D97-AF65-F5344CB8AC3E}">
        <p14:creationId xmlns:p14="http://schemas.microsoft.com/office/powerpoint/2010/main" val="26120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B4C10B8-7729-ED42-8822-4031B6660AD3}" type="datetimeFigureOut">
              <a:rPr lang="en-US" smtClean="0"/>
              <a:t>2/13/22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3140045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B4C10B8-7729-ED42-8822-4031B6660AD3}" type="datetimeFigureOut">
              <a:rPr lang="en-US" smtClean="0"/>
              <a:t>2/13/22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3131554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1" y="1"/>
            <a:ext cx="9144000" cy="1372112"/>
          </a:xfrm>
          <a:prstGeom prst="rect">
            <a:avLst/>
          </a:prstGeom>
          <a:solidFill>
            <a:schemeClr val="bg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p:nvPr>
        </p:nvSpPr>
        <p:spPr>
          <a:xfrm>
            <a:off x="685800" y="180510"/>
            <a:ext cx="7772400" cy="1102519"/>
          </a:xfrm>
        </p:spPr>
        <p:txBody>
          <a:bodyPr>
            <a:normAutofit/>
          </a:bodyPr>
          <a:lstStyle>
            <a:lvl1pPr algn="l">
              <a:defRPr sz="4000">
                <a:solidFill>
                  <a:srgbClr val="195C9C"/>
                </a:solidFill>
                <a:latin typeface="Clarendon"/>
                <a:cs typeface="Clarendon"/>
              </a:defRPr>
            </a:lvl1pPr>
          </a:lstStyle>
          <a:p>
            <a:r>
              <a:rPr lang="en-GB"/>
              <a:t>Click to edit Master title style</a:t>
            </a:r>
            <a:endParaRPr lang="en-GB" dirty="0"/>
          </a:p>
        </p:txBody>
      </p:sp>
      <p:sp>
        <p:nvSpPr>
          <p:cNvPr id="9" name="Subtitle 2"/>
          <p:cNvSpPr>
            <a:spLocks noGrp="1"/>
          </p:cNvSpPr>
          <p:nvPr>
            <p:ph type="subTitle" idx="1"/>
          </p:nvPr>
        </p:nvSpPr>
        <p:spPr>
          <a:xfrm>
            <a:off x="1371600" y="3716260"/>
            <a:ext cx="7086600" cy="698288"/>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10" name="Date Placeholder 3"/>
          <p:cNvSpPr>
            <a:spLocks noGrp="1"/>
          </p:cNvSpPr>
          <p:nvPr>
            <p:ph type="dt" sz="half" idx="10"/>
          </p:nvPr>
        </p:nvSpPr>
        <p:spPr>
          <a:xfrm>
            <a:off x="457200" y="4767264"/>
            <a:ext cx="2133600" cy="273844"/>
          </a:xfrm>
        </p:spPr>
        <p:txBody>
          <a:bodyPr/>
          <a:lstStyle/>
          <a:p>
            <a:fld id="{EDE2313A-D2D6-F141-AC0D-A08000320207}" type="datetimeFigureOut">
              <a:rPr lang="en-US" smtClean="0"/>
              <a:t>2/13/22</a:t>
            </a:fld>
            <a:endParaRPr lang="en-GB"/>
          </a:p>
        </p:txBody>
      </p:sp>
      <p:sp>
        <p:nvSpPr>
          <p:cNvPr id="11" name="Footer Placeholder 4"/>
          <p:cNvSpPr>
            <a:spLocks noGrp="1"/>
          </p:cNvSpPr>
          <p:nvPr>
            <p:ph type="ftr" sz="quarter" idx="11"/>
          </p:nvPr>
        </p:nvSpPr>
        <p:spPr>
          <a:xfrm>
            <a:off x="3124200" y="4767264"/>
            <a:ext cx="2895600" cy="273844"/>
          </a:xfrm>
        </p:spPr>
        <p:txBody>
          <a:bodyPr/>
          <a:lstStyle/>
          <a:p>
            <a:endParaRPr lang="en-GB"/>
          </a:p>
        </p:txBody>
      </p:sp>
      <p:sp>
        <p:nvSpPr>
          <p:cNvPr id="12" name="Slide Number Placeholder 5"/>
          <p:cNvSpPr>
            <a:spLocks noGrp="1"/>
          </p:cNvSpPr>
          <p:nvPr>
            <p:ph type="sldNum" sz="quarter" idx="12"/>
          </p:nvPr>
        </p:nvSpPr>
        <p:spPr>
          <a:xfrm>
            <a:off x="6553200" y="4767264"/>
            <a:ext cx="2133600" cy="273844"/>
          </a:xfrm>
        </p:spPr>
        <p:txBody>
          <a:bodyPr/>
          <a:lstStyle/>
          <a:p>
            <a:fld id="{A2AA4E0B-28CF-B74B-A66F-A19659678314}" type="slidenum">
              <a:rPr lang="en-GB" smtClean="0"/>
              <a:t>‹#›</a:t>
            </a:fld>
            <a:endParaRPr lang="en-GB"/>
          </a:p>
        </p:txBody>
      </p:sp>
    </p:spTree>
    <p:extLst>
      <p:ext uri="{BB962C8B-B14F-4D97-AF65-F5344CB8AC3E}">
        <p14:creationId xmlns:p14="http://schemas.microsoft.com/office/powerpoint/2010/main" val="261207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1" y="1"/>
            <a:ext cx="9144000" cy="969170"/>
          </a:xfrm>
          <a:prstGeom prst="rect">
            <a:avLst/>
          </a:prstGeom>
          <a:solidFill>
            <a:schemeClr val="bg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7200" y="205979"/>
            <a:ext cx="8229600" cy="857250"/>
          </a:xfrm>
        </p:spPr>
        <p:txBody>
          <a:bodyPr>
            <a:normAutofit/>
          </a:bodyPr>
          <a:lstStyle>
            <a:lvl1pPr algn="r">
              <a:defRPr sz="3600" b="0" i="0">
                <a:solidFill>
                  <a:srgbClr val="195C9C"/>
                </a:solidFill>
                <a:latin typeface="L Clarendon Light"/>
                <a:cs typeface="L Clarendon Light"/>
              </a:defRPr>
            </a:lvl1pPr>
          </a:lstStyle>
          <a:p>
            <a:r>
              <a:rPr lang="en-GB"/>
              <a:t>Click to edit Master title style</a:t>
            </a:r>
            <a:endParaRPr lang="en-GB" dirty="0"/>
          </a:p>
        </p:txBody>
      </p:sp>
      <p:sp>
        <p:nvSpPr>
          <p:cNvPr id="9" name="Content Placeholder 2"/>
          <p:cNvSpPr>
            <a:spLocks noGrp="1"/>
          </p:cNvSpPr>
          <p:nvPr>
            <p:ph idx="1"/>
          </p:nvPr>
        </p:nvSpPr>
        <p:spPr>
          <a:xfrm>
            <a:off x="457200" y="1200151"/>
            <a:ext cx="8229600" cy="33944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Date Placeholder 3"/>
          <p:cNvSpPr>
            <a:spLocks noGrp="1"/>
          </p:cNvSpPr>
          <p:nvPr>
            <p:ph type="dt" sz="half" idx="10"/>
          </p:nvPr>
        </p:nvSpPr>
        <p:spPr>
          <a:xfrm>
            <a:off x="457200" y="4767264"/>
            <a:ext cx="2133600" cy="273844"/>
          </a:xfrm>
        </p:spPr>
        <p:txBody>
          <a:bodyPr/>
          <a:lstStyle/>
          <a:p>
            <a:fld id="{EDE2313A-D2D6-F141-AC0D-A08000320207}" type="datetimeFigureOut">
              <a:rPr lang="en-US" smtClean="0"/>
              <a:t>2/13/22</a:t>
            </a:fld>
            <a:endParaRPr lang="en-GB"/>
          </a:p>
        </p:txBody>
      </p:sp>
      <p:sp>
        <p:nvSpPr>
          <p:cNvPr id="11" name="Footer Placeholder 4"/>
          <p:cNvSpPr>
            <a:spLocks noGrp="1"/>
          </p:cNvSpPr>
          <p:nvPr>
            <p:ph type="ftr" sz="quarter" idx="11"/>
          </p:nvPr>
        </p:nvSpPr>
        <p:spPr>
          <a:xfrm>
            <a:off x="3124200" y="4767264"/>
            <a:ext cx="2895600" cy="273844"/>
          </a:xfrm>
        </p:spPr>
        <p:txBody>
          <a:bodyPr/>
          <a:lstStyle/>
          <a:p>
            <a:endParaRPr lang="en-GB"/>
          </a:p>
        </p:txBody>
      </p:sp>
      <p:sp>
        <p:nvSpPr>
          <p:cNvPr id="12" name="Slide Number Placeholder 5"/>
          <p:cNvSpPr>
            <a:spLocks noGrp="1"/>
          </p:cNvSpPr>
          <p:nvPr>
            <p:ph type="sldNum" sz="quarter" idx="12"/>
          </p:nvPr>
        </p:nvSpPr>
        <p:spPr>
          <a:xfrm>
            <a:off x="6553200" y="4767264"/>
            <a:ext cx="2133600" cy="273844"/>
          </a:xfrm>
        </p:spPr>
        <p:txBody>
          <a:bodyPr/>
          <a:lstStyle/>
          <a:p>
            <a:fld id="{A2AA4E0B-28CF-B74B-A66F-A19659678314}" type="slidenum">
              <a:rPr lang="en-GB" smtClean="0"/>
              <a:t>‹#›</a:t>
            </a:fld>
            <a:endParaRPr lang="en-GB"/>
          </a:p>
        </p:txBody>
      </p:sp>
    </p:spTree>
    <p:extLst>
      <p:ext uri="{BB962C8B-B14F-4D97-AF65-F5344CB8AC3E}">
        <p14:creationId xmlns:p14="http://schemas.microsoft.com/office/powerpoint/2010/main" val="2963073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074486"/>
            <a:ext cx="7772400" cy="1021556"/>
          </a:xfrm>
        </p:spPr>
        <p:txBody>
          <a:bodyPr anchor="t">
            <a:normAutofit/>
          </a:bodyPr>
          <a:lstStyle>
            <a:lvl1pPr algn="l">
              <a:defRPr sz="3800" b="1" i="0" cap="none">
                <a:latin typeface="Clarendon"/>
                <a:cs typeface="Clarendon"/>
              </a:defRPr>
            </a:lvl1pPr>
          </a:lstStyle>
          <a:p>
            <a:r>
              <a:rPr lang="en-GB" dirty="0"/>
              <a:t>Click to edit master title style</a:t>
            </a:r>
          </a:p>
        </p:txBody>
      </p:sp>
      <p:sp>
        <p:nvSpPr>
          <p:cNvPr id="4" name="Date Placeholder 3"/>
          <p:cNvSpPr>
            <a:spLocks noGrp="1"/>
          </p:cNvSpPr>
          <p:nvPr>
            <p:ph type="dt" sz="half" idx="10"/>
          </p:nvPr>
        </p:nvSpPr>
        <p:spPr/>
        <p:txBody>
          <a:bodyPr/>
          <a:lstStyle/>
          <a:p>
            <a:fld id="{8B4C10B8-7729-ED42-8822-4031B6660AD3}" type="datetimeFigureOut">
              <a:rPr lang="en-US" smtClean="0"/>
              <a:t>2/13/22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2894348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1" y="1"/>
            <a:ext cx="9144000" cy="969170"/>
          </a:xfrm>
          <a:prstGeom prst="rect">
            <a:avLst/>
          </a:prstGeom>
          <a:solidFill>
            <a:schemeClr val="bg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Bookman Old Style" panose="02050604050505020204" pitchFamily="18" charset="0"/>
              <a:cs typeface="Bookman Old Style"/>
            </a:endParaRPr>
          </a:p>
        </p:txBody>
      </p:sp>
      <p:sp>
        <p:nvSpPr>
          <p:cNvPr id="8" name="Title 1"/>
          <p:cNvSpPr>
            <a:spLocks noGrp="1"/>
          </p:cNvSpPr>
          <p:nvPr>
            <p:ph type="title"/>
          </p:nvPr>
        </p:nvSpPr>
        <p:spPr>
          <a:xfrm>
            <a:off x="457200" y="205979"/>
            <a:ext cx="8229600" cy="857250"/>
          </a:xfrm>
        </p:spPr>
        <p:txBody>
          <a:bodyPr>
            <a:normAutofit/>
          </a:bodyPr>
          <a:lstStyle>
            <a:lvl1pPr algn="r">
              <a:defRPr sz="3600" b="1" i="0" cap="all" baseline="0">
                <a:solidFill>
                  <a:srgbClr val="FF23AA"/>
                </a:solidFill>
                <a:latin typeface="Futura" panose="020B0602020204020303" pitchFamily="34" charset="-79"/>
                <a:cs typeface="Futura" panose="020B0602020204020303" pitchFamily="34" charset="-79"/>
              </a:defRPr>
            </a:lvl1pPr>
          </a:lstStyle>
          <a:p>
            <a:r>
              <a:rPr lang="en-GB"/>
              <a:t>Click to edit Master title style</a:t>
            </a:r>
            <a:endParaRPr lang="en-GB" dirty="0"/>
          </a:p>
        </p:txBody>
      </p:sp>
      <p:sp>
        <p:nvSpPr>
          <p:cNvPr id="9" name="Content Placeholder 2"/>
          <p:cNvSpPr>
            <a:spLocks noGrp="1"/>
          </p:cNvSpPr>
          <p:nvPr>
            <p:ph idx="1"/>
          </p:nvPr>
        </p:nvSpPr>
        <p:spPr>
          <a:xfrm>
            <a:off x="457200" y="1200151"/>
            <a:ext cx="8229600" cy="3394472"/>
          </a:xfrm>
        </p:spPr>
        <p:txBody>
          <a:bodyPr/>
          <a:lstStyle>
            <a:lvl1pPr marL="0" indent="0">
              <a:buNone/>
              <a:defRPr b="0" i="0">
                <a:latin typeface="Helvetica Light" panose="020B0403020202020204" pitchFamily="34" charset="0"/>
                <a:cs typeface="Helvetica Light" panose="020B0403020202020204" pitchFamily="34" charset="0"/>
              </a:defRPr>
            </a:lvl1pPr>
            <a:lvl2pPr>
              <a:defRPr b="0" i="0">
                <a:latin typeface="Helvetica Light" panose="020B0403020202020204" pitchFamily="34" charset="0"/>
                <a:cs typeface="Helvetica Light" panose="020B0403020202020204" pitchFamily="34" charset="0"/>
              </a:defRPr>
            </a:lvl2pPr>
            <a:lvl3pPr>
              <a:defRPr b="0" i="0">
                <a:latin typeface="Helvetica Light" panose="020B0403020202020204" pitchFamily="34" charset="0"/>
                <a:cs typeface="Helvetica Light" panose="020B0403020202020204" pitchFamily="34" charset="0"/>
              </a:defRPr>
            </a:lvl3pPr>
            <a:lvl4pPr>
              <a:defRPr b="0" i="0">
                <a:latin typeface="Helvetica Light" panose="020B0403020202020204" pitchFamily="34" charset="0"/>
                <a:cs typeface="Helvetica Light" panose="020B0403020202020204" pitchFamily="34" charset="0"/>
              </a:defRPr>
            </a:lvl4pPr>
            <a:lvl5pPr>
              <a:defRPr b="0" i="0">
                <a:latin typeface="Helvetica Light" panose="020B0403020202020204" pitchFamily="34" charset="0"/>
                <a:cs typeface="Helvetica Light" panose="020B0403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Date Placeholder 3"/>
          <p:cNvSpPr>
            <a:spLocks noGrp="1"/>
          </p:cNvSpPr>
          <p:nvPr>
            <p:ph type="dt" sz="half" idx="10"/>
          </p:nvPr>
        </p:nvSpPr>
        <p:spPr>
          <a:xfrm>
            <a:off x="457200" y="4767264"/>
            <a:ext cx="2133600" cy="273844"/>
          </a:xfrm>
        </p:spPr>
        <p:txBody>
          <a:bodyPr/>
          <a:lstStyle>
            <a:lvl1pPr>
              <a:defRPr>
                <a:latin typeface="Bookman Old Style" panose="02050604050505020204" pitchFamily="18" charset="0"/>
                <a:cs typeface="Bookman Old Style" panose="02050604050505020204" pitchFamily="18" charset="0"/>
              </a:defRPr>
            </a:lvl1pPr>
          </a:lstStyle>
          <a:p>
            <a:fld id="{EDE2313A-D2D6-F141-AC0D-A08000320207}" type="datetimeFigureOut">
              <a:rPr lang="en-US" smtClean="0"/>
              <a:pPr/>
              <a:t>2/13/22</a:t>
            </a:fld>
            <a:endParaRPr lang="en-GB"/>
          </a:p>
        </p:txBody>
      </p:sp>
      <p:sp>
        <p:nvSpPr>
          <p:cNvPr id="11" name="Footer Placeholder 4"/>
          <p:cNvSpPr>
            <a:spLocks noGrp="1"/>
          </p:cNvSpPr>
          <p:nvPr>
            <p:ph type="ftr" sz="quarter" idx="11"/>
          </p:nvPr>
        </p:nvSpPr>
        <p:spPr>
          <a:xfrm>
            <a:off x="3124200" y="4767264"/>
            <a:ext cx="2895600" cy="273844"/>
          </a:xfrm>
        </p:spPr>
        <p:txBody>
          <a:bodyPr/>
          <a:lstStyle>
            <a:lvl1pPr>
              <a:defRPr>
                <a:latin typeface="Bookman Old Style" panose="02050604050505020204" pitchFamily="18" charset="0"/>
                <a:cs typeface="Bookman Old Style" panose="02050604050505020204" pitchFamily="18" charset="0"/>
              </a:defRPr>
            </a:lvl1pPr>
          </a:lstStyle>
          <a:p>
            <a:endParaRPr lang="en-GB"/>
          </a:p>
        </p:txBody>
      </p:sp>
      <p:sp>
        <p:nvSpPr>
          <p:cNvPr id="12" name="Slide Number Placeholder 5"/>
          <p:cNvSpPr>
            <a:spLocks noGrp="1"/>
          </p:cNvSpPr>
          <p:nvPr>
            <p:ph type="sldNum" sz="quarter" idx="12"/>
          </p:nvPr>
        </p:nvSpPr>
        <p:spPr>
          <a:xfrm>
            <a:off x="6553200" y="4767264"/>
            <a:ext cx="2133600" cy="273844"/>
          </a:xfrm>
        </p:spPr>
        <p:txBody>
          <a:bodyPr/>
          <a:lstStyle>
            <a:lvl1pPr>
              <a:defRPr>
                <a:latin typeface="Bookman Old Style" panose="02050604050505020204" pitchFamily="18" charset="0"/>
                <a:cs typeface="Bookman Old Style" panose="02050604050505020204" pitchFamily="18" charset="0"/>
              </a:defRPr>
            </a:lvl1pPr>
          </a:lstStyle>
          <a:p>
            <a:fld id="{A2AA4E0B-28CF-B74B-A66F-A19659678314}" type="slidenum">
              <a:rPr lang="en-GB" smtClean="0"/>
              <a:pPr/>
              <a:t>‹#›</a:t>
            </a:fld>
            <a:endParaRPr lang="en-GB"/>
          </a:p>
        </p:txBody>
      </p:sp>
    </p:spTree>
    <p:extLst>
      <p:ext uri="{BB962C8B-B14F-4D97-AF65-F5344CB8AC3E}">
        <p14:creationId xmlns:p14="http://schemas.microsoft.com/office/powerpoint/2010/main" val="296307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074486"/>
            <a:ext cx="7772400" cy="1021556"/>
          </a:xfrm>
        </p:spPr>
        <p:txBody>
          <a:bodyPr anchor="ctr">
            <a:noAutofit/>
          </a:bodyPr>
          <a:lstStyle>
            <a:lvl1pPr algn="ctr">
              <a:defRPr sz="6000" b="1" i="0" cap="all" baseline="0">
                <a:solidFill>
                  <a:srgbClr val="FF23AA"/>
                </a:solidFill>
                <a:latin typeface="Futura" panose="020B0602020204020303" pitchFamily="34" charset="-79"/>
                <a:cs typeface="Futura" panose="020B0602020204020303" pitchFamily="34" charset="-79"/>
              </a:defRPr>
            </a:lvl1pPr>
          </a:lstStyle>
          <a:p>
            <a:r>
              <a:rPr lang="en-GB" dirty="0"/>
              <a:t>Click to edit master title style</a:t>
            </a:r>
          </a:p>
        </p:txBody>
      </p:sp>
      <p:sp>
        <p:nvSpPr>
          <p:cNvPr id="4" name="Date Placeholder 3"/>
          <p:cNvSpPr>
            <a:spLocks noGrp="1"/>
          </p:cNvSpPr>
          <p:nvPr>
            <p:ph type="dt" sz="half" idx="10"/>
          </p:nvPr>
        </p:nvSpPr>
        <p:spPr/>
        <p:txBody>
          <a:bodyPr/>
          <a:lstStyle/>
          <a:p>
            <a:fld id="{8B4C10B8-7729-ED42-8822-4031B6660AD3}" type="datetimeFigureOut">
              <a:rPr lang="en-US" smtClean="0"/>
              <a:t>2/13/22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2894348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solidFill>
                  <a:srgbClr val="195C9C"/>
                </a:solidFill>
              </a:defRPr>
            </a:lvl1pPr>
          </a:lstStyle>
          <a:p>
            <a:r>
              <a:rPr lang="en-GB"/>
              <a:t>Click to edit Master title style</a:t>
            </a:r>
            <a:endParaRPr lang="en-GB" dirty="0"/>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B4C10B8-7729-ED42-8822-4031B6660AD3}" type="datetimeFigureOut">
              <a:rPr lang="en-US" smtClean="0"/>
              <a:t>2/13/22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3344657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95C9C"/>
                </a:solidFill>
              </a:defRPr>
            </a:lvl1pPr>
          </a:lstStyle>
          <a:p>
            <a:r>
              <a:rPr lang="en-GB"/>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B4C10B8-7729-ED42-8822-4031B6660AD3}" type="datetimeFigureOut">
              <a:rPr lang="en-US" smtClean="0"/>
              <a:t>2/13/22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78025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95C9C"/>
                </a:solidFill>
              </a:defRPr>
            </a:lvl1pPr>
          </a:lstStyle>
          <a:p>
            <a:r>
              <a:rPr lang="en-GB"/>
              <a:t>Click to edit Master title style</a:t>
            </a:r>
          </a:p>
        </p:txBody>
      </p:sp>
      <p:sp>
        <p:nvSpPr>
          <p:cNvPr id="3" name="Date Placeholder 2"/>
          <p:cNvSpPr>
            <a:spLocks noGrp="1"/>
          </p:cNvSpPr>
          <p:nvPr>
            <p:ph type="dt" sz="half" idx="10"/>
          </p:nvPr>
        </p:nvSpPr>
        <p:spPr/>
        <p:txBody>
          <a:bodyPr/>
          <a:lstStyle/>
          <a:p>
            <a:fld id="{8B4C10B8-7729-ED42-8822-4031B6660AD3}" type="datetimeFigureOut">
              <a:rPr lang="en-US" smtClean="0"/>
              <a:t>2/13/22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132213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C10B8-7729-ED42-8822-4031B6660AD3}" type="datetimeFigureOut">
              <a:rPr lang="en-US" smtClean="0"/>
              <a:t>2/13/22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2474667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B4C10B8-7729-ED42-8822-4031B6660AD3}" type="datetimeFigureOut">
              <a:rPr lang="en-US" smtClean="0"/>
              <a:t>2/13/22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3021669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B4C10B8-7729-ED42-8822-4031B6660AD3}" type="datetimeFigureOut">
              <a:rPr lang="en-US" smtClean="0"/>
              <a:t>2/13/22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245223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Bookman Old Style"/>
                <a:cs typeface="Bookman Old Style"/>
              </a:defRPr>
            </a:lvl1pPr>
          </a:lstStyle>
          <a:p>
            <a:fld id="{8B4C10B8-7729-ED42-8822-4031B6660AD3}" type="datetimeFigureOut">
              <a:rPr lang="en-US" smtClean="0"/>
              <a:pPr/>
              <a:t>2/13/22</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Bookman Old Style"/>
                <a:cs typeface="Bookman Old Style"/>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Bookman Old Style"/>
                <a:cs typeface="Bookman Old Style"/>
              </a:defRPr>
            </a:lvl1pPr>
          </a:lstStyle>
          <a:p>
            <a:fld id="{BBC74866-CE55-FE47-8552-B22C8CED4927}" type="slidenum">
              <a:rPr lang="en-GB" smtClean="0"/>
              <a:pPr/>
              <a:t>‹#›</a:t>
            </a:fld>
            <a:endParaRPr lang="en-GB"/>
          </a:p>
        </p:txBody>
      </p:sp>
    </p:spTree>
    <p:extLst>
      <p:ext uri="{BB962C8B-B14F-4D97-AF65-F5344CB8AC3E}">
        <p14:creationId xmlns:p14="http://schemas.microsoft.com/office/powerpoint/2010/main" val="566063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49" r:id="rId12"/>
    <p:sldLayoutId id="2147483650" r:id="rId13"/>
    <p:sldLayoutId id="2147483651" r:id="rId14"/>
  </p:sldLayoutIdLst>
  <p:txStyles>
    <p:titleStyle>
      <a:lvl1pPr algn="ctr" defTabSz="457200" rtl="0" eaLnBrk="1" latinLnBrk="0" hangingPunct="1">
        <a:spcBef>
          <a:spcPct val="0"/>
        </a:spcBef>
        <a:buNone/>
        <a:defRPr sz="4000" b="0" i="0" kern="1200">
          <a:solidFill>
            <a:schemeClr val="tx1"/>
          </a:solidFill>
          <a:latin typeface="Bookman Old Style"/>
          <a:ea typeface="+mj-ea"/>
          <a:cs typeface="Bookman Old Style"/>
        </a:defRPr>
      </a:lvl1pPr>
    </p:titleStyle>
    <p:bodyStyle>
      <a:lvl1pPr marL="342900" indent="-342900" algn="l" defTabSz="457200" rtl="0" eaLnBrk="1" latinLnBrk="0" hangingPunct="1">
        <a:spcBef>
          <a:spcPct val="20000"/>
        </a:spcBef>
        <a:buFont typeface="Lucida Grande"/>
        <a:buChar char="–"/>
        <a:defRPr sz="3200" b="0" i="0" kern="1200">
          <a:solidFill>
            <a:schemeClr val="tx1"/>
          </a:solidFill>
          <a:latin typeface="Bookman Old Style"/>
          <a:ea typeface="+mn-ea"/>
          <a:cs typeface="Bookman Old Style"/>
        </a:defRPr>
      </a:lvl1pPr>
      <a:lvl2pPr marL="742950" indent="-285750" algn="l" defTabSz="457200" rtl="0" eaLnBrk="1" latinLnBrk="0" hangingPunct="1">
        <a:spcBef>
          <a:spcPct val="20000"/>
        </a:spcBef>
        <a:buFont typeface="Arial"/>
        <a:buChar char="–"/>
        <a:defRPr sz="2800" b="0" i="0" kern="1200">
          <a:solidFill>
            <a:schemeClr val="tx1"/>
          </a:solidFill>
          <a:latin typeface="Bookman Old Style"/>
          <a:ea typeface="+mn-ea"/>
          <a:cs typeface="Bookman Old Style"/>
        </a:defRPr>
      </a:lvl2pPr>
      <a:lvl3pPr marL="1143000" indent="-228600" algn="l" defTabSz="457200" rtl="0" eaLnBrk="1" latinLnBrk="0" hangingPunct="1">
        <a:spcBef>
          <a:spcPct val="20000"/>
        </a:spcBef>
        <a:buFont typeface="Lucida Grande"/>
        <a:buChar char="–"/>
        <a:defRPr sz="2400" b="0" i="0" kern="1200">
          <a:solidFill>
            <a:schemeClr val="tx1"/>
          </a:solidFill>
          <a:latin typeface="Bookman Old Style"/>
          <a:ea typeface="+mn-ea"/>
          <a:cs typeface="Bookman Old Style"/>
        </a:defRPr>
      </a:lvl3pPr>
      <a:lvl4pPr marL="1600200" indent="-228600" algn="l" defTabSz="457200" rtl="0" eaLnBrk="1" latinLnBrk="0" hangingPunct="1">
        <a:spcBef>
          <a:spcPct val="20000"/>
        </a:spcBef>
        <a:buFont typeface="Arial"/>
        <a:buChar char="–"/>
        <a:defRPr sz="2000" b="0" i="0" kern="1200">
          <a:solidFill>
            <a:schemeClr val="tx1"/>
          </a:solidFill>
          <a:latin typeface="Bookman Old Style"/>
          <a:ea typeface="+mn-ea"/>
          <a:cs typeface="Bookman Old Style"/>
        </a:defRPr>
      </a:lvl4pPr>
      <a:lvl5pPr marL="2057400" indent="-228600" algn="l" defTabSz="457200" rtl="0" eaLnBrk="1" latinLnBrk="0" hangingPunct="1">
        <a:spcBef>
          <a:spcPct val="20000"/>
        </a:spcBef>
        <a:buFont typeface="Arial"/>
        <a:buChar char="»"/>
        <a:defRPr sz="2000" b="0" i="0" kern="1200">
          <a:solidFill>
            <a:schemeClr val="tx1"/>
          </a:solidFill>
          <a:latin typeface="Bookman Old Style"/>
          <a:ea typeface="+mn-ea"/>
          <a:cs typeface="Bookman Old Styl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ojBHfL-nYQ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thetimes.co.uk/article/time-to-lead-a-new-industrial-revolution-chlsfhtvl" TargetMode="Externa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https://tradevistas.csis.org/industry-4-0-trade-rules-internet-thing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samkinsley.com/2018/07/19/40-years-of-automation-anxiety-in-the-uk-through-bbc-clips-video/"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theguardian.com/commentisfree/2018/apr/30/reality-automation-terrifying" TargetMode="Externa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hyperlink" Target="https://twitter.com/kevin2kelly/status/72179034152789606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mWBFDhNFhJ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BiPm9Esx4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hsCJU9djdI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dw4hMw-9le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Working in a digital age</a:t>
            </a:r>
          </a:p>
        </p:txBody>
      </p:sp>
      <p:sp>
        <p:nvSpPr>
          <p:cNvPr id="3" name="Subtitle 2"/>
          <p:cNvSpPr>
            <a:spLocks noGrp="1"/>
          </p:cNvSpPr>
          <p:nvPr>
            <p:ph type="subTitle" idx="1"/>
          </p:nvPr>
        </p:nvSpPr>
        <p:spPr>
          <a:xfrm>
            <a:off x="1371600" y="4092859"/>
            <a:ext cx="7086600" cy="698288"/>
          </a:xfrm>
        </p:spPr>
        <p:txBody>
          <a:bodyPr>
            <a:normAutofit/>
          </a:bodyPr>
          <a:lstStyle/>
          <a:p>
            <a:r>
              <a:rPr lang="en-GB" dirty="0"/>
              <a:t>GEO 3146 Digital Geographies §8</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54462"/>
            <a:ext cx="7493000" cy="2516576"/>
          </a:xfrm>
          <a:prstGeom prst="rect">
            <a:avLst/>
          </a:prstGeom>
        </p:spPr>
      </p:pic>
    </p:spTree>
    <p:extLst>
      <p:ext uri="{BB962C8B-B14F-4D97-AF65-F5344CB8AC3E}">
        <p14:creationId xmlns:p14="http://schemas.microsoft.com/office/powerpoint/2010/main" val="3592327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CF4B-B903-A64E-B93A-A3B0ECCE46C1}"/>
              </a:ext>
            </a:extLst>
          </p:cNvPr>
          <p:cNvSpPr>
            <a:spLocks noGrp="1"/>
          </p:cNvSpPr>
          <p:nvPr>
            <p:ph type="title"/>
          </p:nvPr>
        </p:nvSpPr>
        <p:spPr/>
        <p:txBody>
          <a:bodyPr/>
          <a:lstStyle/>
          <a:p>
            <a:r>
              <a:rPr lang="en-US" dirty="0"/>
              <a:t>Precarious?</a:t>
            </a:r>
          </a:p>
        </p:txBody>
      </p:sp>
      <p:sp>
        <p:nvSpPr>
          <p:cNvPr id="4" name="Content Placeholder 3">
            <a:extLst>
              <a:ext uri="{FF2B5EF4-FFF2-40B4-BE49-F238E27FC236}">
                <a16:creationId xmlns:a16="http://schemas.microsoft.com/office/drawing/2014/main" id="{332BC48C-8FCF-C44B-9300-885A4B9985CD}"/>
              </a:ext>
            </a:extLst>
          </p:cNvPr>
          <p:cNvSpPr>
            <a:spLocks noGrp="1"/>
          </p:cNvSpPr>
          <p:nvPr>
            <p:ph idx="1"/>
          </p:nvPr>
        </p:nvSpPr>
        <p:spPr/>
        <p:txBody>
          <a:bodyPr>
            <a:normAutofit/>
          </a:bodyPr>
          <a:lstStyle/>
          <a:p>
            <a:r>
              <a:rPr lang="en-US" sz="2400" dirty="0">
                <a:latin typeface="Helvetica Light" panose="020B0403020202020204" pitchFamily="34" charset="0"/>
              </a:rPr>
              <a:t>Clip from Zero Hour – Deliveroo in Brighton (2017, YouTube Documentary):</a:t>
            </a:r>
            <a:endParaRPr lang="en-US" sz="2200" dirty="0">
              <a:latin typeface="Helvetica Light" panose="020B0403020202020204" pitchFamily="34" charset="0"/>
              <a:hlinkClick r:id="rId2"/>
            </a:endParaRPr>
          </a:p>
          <a:p>
            <a:r>
              <a:rPr lang="en-US" sz="2200" dirty="0">
                <a:latin typeface="Helvetica Light" panose="020B0403020202020204" pitchFamily="34" charset="0"/>
                <a:hlinkClick r:id="rId2"/>
              </a:rPr>
              <a:t>https://www.youtube.com/watch?v=ojBHfL-nYQ8</a:t>
            </a:r>
            <a:r>
              <a:rPr lang="en-US" sz="2200" dirty="0">
                <a:latin typeface="Helvetica Light" panose="020B0403020202020204" pitchFamily="34" charset="0"/>
              </a:rPr>
              <a:t> </a:t>
            </a:r>
            <a:endParaRPr lang="en-US" sz="2200" dirty="0">
              <a:latin typeface="Helvetica Light" panose="020B0403020202020204" pitchFamily="34" charset="0"/>
            </a:endParaRPr>
          </a:p>
        </p:txBody>
      </p:sp>
    </p:spTree>
    <p:extLst>
      <p:ext uri="{BB962C8B-B14F-4D97-AF65-F5344CB8AC3E}">
        <p14:creationId xmlns:p14="http://schemas.microsoft.com/office/powerpoint/2010/main" val="1237050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BA8A3-15DB-E246-9AC4-A66FCEBE6CEF}"/>
              </a:ext>
            </a:extLst>
          </p:cNvPr>
          <p:cNvSpPr>
            <a:spLocks noGrp="1"/>
          </p:cNvSpPr>
          <p:nvPr>
            <p:ph type="title"/>
          </p:nvPr>
        </p:nvSpPr>
        <p:spPr/>
        <p:txBody>
          <a:bodyPr/>
          <a:lstStyle/>
          <a:p>
            <a:r>
              <a:rPr lang="en-US" dirty="0"/>
              <a:t>Epoch</a:t>
            </a:r>
          </a:p>
        </p:txBody>
      </p:sp>
      <p:pic>
        <p:nvPicPr>
          <p:cNvPr id="5" name="Content Placeholder 4">
            <a:hlinkClick r:id="rId2"/>
            <a:extLst>
              <a:ext uri="{FF2B5EF4-FFF2-40B4-BE49-F238E27FC236}">
                <a16:creationId xmlns:a16="http://schemas.microsoft.com/office/drawing/2014/main" id="{F8AEA49F-387E-9847-8E9B-ADF148A22C5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78545" y="1200151"/>
            <a:ext cx="4401109" cy="3394472"/>
          </a:xfrm>
        </p:spPr>
      </p:pic>
      <p:sp>
        <p:nvSpPr>
          <p:cNvPr id="3" name="TextBox 2">
            <a:extLst>
              <a:ext uri="{FF2B5EF4-FFF2-40B4-BE49-F238E27FC236}">
                <a16:creationId xmlns:a16="http://schemas.microsoft.com/office/drawing/2014/main" id="{38B60142-C8D1-E444-B8CA-F64816E1BAF1}"/>
              </a:ext>
            </a:extLst>
          </p:cNvPr>
          <p:cNvSpPr txBox="1"/>
          <p:nvPr/>
        </p:nvSpPr>
        <p:spPr>
          <a:xfrm>
            <a:off x="1850703" y="4597003"/>
            <a:ext cx="2868093" cy="184666"/>
          </a:xfrm>
          <a:prstGeom prst="rect">
            <a:avLst/>
          </a:prstGeom>
          <a:noFill/>
        </p:spPr>
        <p:txBody>
          <a:bodyPr wrap="none" rtlCol="0">
            <a:spAutoFit/>
          </a:bodyPr>
          <a:lstStyle/>
          <a:p>
            <a:r>
              <a:rPr lang="en-US" sz="600" dirty="0">
                <a:solidFill>
                  <a:schemeClr val="accent5">
                    <a:lumMod val="75000"/>
                  </a:schemeClr>
                </a:solidFill>
                <a:hlinkClick r:id="rId2">
                  <a:extLst>
                    <a:ext uri="{A12FA001-AC4F-418D-AE19-62706E023703}">
                      <ahyp:hlinkClr xmlns:ahyp="http://schemas.microsoft.com/office/drawing/2018/hyperlinkcolor" val="tx"/>
                    </a:ext>
                  </a:extLst>
                </a:hlinkClick>
              </a:rPr>
              <a:t>https://</a:t>
            </a:r>
            <a:r>
              <a:rPr lang="en-US" sz="600" dirty="0" err="1">
                <a:solidFill>
                  <a:schemeClr val="accent5">
                    <a:lumMod val="75000"/>
                  </a:schemeClr>
                </a:solidFill>
                <a:hlinkClick r:id="rId2">
                  <a:extLst>
                    <a:ext uri="{A12FA001-AC4F-418D-AE19-62706E023703}">
                      <ahyp:hlinkClr xmlns:ahyp="http://schemas.microsoft.com/office/drawing/2018/hyperlinkcolor" val="tx"/>
                    </a:ext>
                  </a:extLst>
                </a:hlinkClick>
              </a:rPr>
              <a:t>www.thetimes.co.uk</a:t>
            </a:r>
            <a:r>
              <a:rPr lang="en-US" sz="600" dirty="0">
                <a:solidFill>
                  <a:schemeClr val="accent5">
                    <a:lumMod val="75000"/>
                  </a:schemeClr>
                </a:solidFill>
                <a:hlinkClick r:id="rId2">
                  <a:extLst>
                    <a:ext uri="{A12FA001-AC4F-418D-AE19-62706E023703}">
                      <ahyp:hlinkClr xmlns:ahyp="http://schemas.microsoft.com/office/drawing/2018/hyperlinkcolor" val="tx"/>
                    </a:ext>
                  </a:extLst>
                </a:hlinkClick>
              </a:rPr>
              <a:t>/article/time-to-lead-a-new-industrial-revolution-</a:t>
            </a:r>
            <a:r>
              <a:rPr lang="en-US" sz="600" dirty="0" err="1">
                <a:solidFill>
                  <a:schemeClr val="accent5">
                    <a:lumMod val="75000"/>
                  </a:schemeClr>
                </a:solidFill>
                <a:hlinkClick r:id="rId2">
                  <a:extLst>
                    <a:ext uri="{A12FA001-AC4F-418D-AE19-62706E023703}">
                      <ahyp:hlinkClr xmlns:ahyp="http://schemas.microsoft.com/office/drawing/2018/hyperlinkcolor" val="tx"/>
                    </a:ext>
                  </a:extLst>
                </a:hlinkClick>
              </a:rPr>
              <a:t>chlsfhtvl</a:t>
            </a:r>
            <a:endParaRPr lang="en-US" sz="600" dirty="0">
              <a:solidFill>
                <a:schemeClr val="accent5">
                  <a:lumMod val="75000"/>
                </a:schemeClr>
              </a:solidFill>
            </a:endParaRPr>
          </a:p>
        </p:txBody>
      </p:sp>
      <p:pic>
        <p:nvPicPr>
          <p:cNvPr id="4" name="Picture 3">
            <a:extLst>
              <a:ext uri="{FF2B5EF4-FFF2-40B4-BE49-F238E27FC236}">
                <a16:creationId xmlns:a16="http://schemas.microsoft.com/office/drawing/2014/main" id="{5B1B586E-EBEC-544C-BAAD-7D25E498F2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2387" y="1764311"/>
            <a:ext cx="1614878" cy="1614878"/>
          </a:xfrm>
          <a:prstGeom prst="rect">
            <a:avLst/>
          </a:prstGeom>
        </p:spPr>
      </p:pic>
    </p:spTree>
    <p:extLst>
      <p:ext uri="{BB962C8B-B14F-4D97-AF65-F5344CB8AC3E}">
        <p14:creationId xmlns:p14="http://schemas.microsoft.com/office/powerpoint/2010/main" val="2090179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2BD6-7B6C-C441-9A65-D69B5611AF4E}"/>
              </a:ext>
            </a:extLst>
          </p:cNvPr>
          <p:cNvSpPr>
            <a:spLocks noGrp="1"/>
          </p:cNvSpPr>
          <p:nvPr>
            <p:ph type="title"/>
          </p:nvPr>
        </p:nvSpPr>
        <p:spPr/>
        <p:txBody>
          <a:bodyPr/>
          <a:lstStyle/>
          <a:p>
            <a:r>
              <a:rPr lang="en-US" dirty="0"/>
              <a:t>Epoch</a:t>
            </a:r>
          </a:p>
        </p:txBody>
      </p:sp>
      <p:pic>
        <p:nvPicPr>
          <p:cNvPr id="4" name="Content Placeholder 3">
            <a:hlinkClick r:id="rId2"/>
            <a:extLst>
              <a:ext uri="{FF2B5EF4-FFF2-40B4-BE49-F238E27FC236}">
                <a16:creationId xmlns:a16="http://schemas.microsoft.com/office/drawing/2014/main" id="{DE040604-7EAC-1540-8CFA-57579F88C97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20324" y="1200151"/>
            <a:ext cx="7503353" cy="3394472"/>
          </a:xfrm>
          <a:prstGeom prst="rect">
            <a:avLst/>
          </a:prstGeom>
        </p:spPr>
      </p:pic>
      <p:sp>
        <p:nvSpPr>
          <p:cNvPr id="3" name="TextBox 2">
            <a:extLst>
              <a:ext uri="{FF2B5EF4-FFF2-40B4-BE49-F238E27FC236}">
                <a16:creationId xmlns:a16="http://schemas.microsoft.com/office/drawing/2014/main" id="{CC31C67A-0E7E-5C47-8AA3-DCD441BC32A7}"/>
              </a:ext>
            </a:extLst>
          </p:cNvPr>
          <p:cNvSpPr txBox="1"/>
          <p:nvPr/>
        </p:nvSpPr>
        <p:spPr>
          <a:xfrm>
            <a:off x="3430341" y="4650751"/>
            <a:ext cx="2316660" cy="184666"/>
          </a:xfrm>
          <a:prstGeom prst="rect">
            <a:avLst/>
          </a:prstGeom>
          <a:noFill/>
        </p:spPr>
        <p:txBody>
          <a:bodyPr wrap="none" rtlCol="0">
            <a:spAutoFit/>
          </a:bodyPr>
          <a:lstStyle/>
          <a:p>
            <a:r>
              <a:rPr lang="en-US" sz="600" dirty="0">
                <a:solidFill>
                  <a:schemeClr val="accent5">
                    <a:lumMod val="75000"/>
                  </a:schemeClr>
                </a:solidFill>
                <a:hlinkClick r:id="rId2">
                  <a:extLst>
                    <a:ext uri="{A12FA001-AC4F-418D-AE19-62706E023703}">
                      <ahyp:hlinkClr xmlns:ahyp="http://schemas.microsoft.com/office/drawing/2018/hyperlinkcolor" val="tx"/>
                    </a:ext>
                  </a:extLst>
                </a:hlinkClick>
              </a:rPr>
              <a:t>https://</a:t>
            </a:r>
            <a:r>
              <a:rPr lang="en-US" sz="600" dirty="0" err="1">
                <a:solidFill>
                  <a:schemeClr val="accent5">
                    <a:lumMod val="75000"/>
                  </a:schemeClr>
                </a:solidFill>
                <a:hlinkClick r:id="rId2">
                  <a:extLst>
                    <a:ext uri="{A12FA001-AC4F-418D-AE19-62706E023703}">
                      <ahyp:hlinkClr xmlns:ahyp="http://schemas.microsoft.com/office/drawing/2018/hyperlinkcolor" val="tx"/>
                    </a:ext>
                  </a:extLst>
                </a:hlinkClick>
              </a:rPr>
              <a:t>tradevistas.csis.org</a:t>
            </a:r>
            <a:r>
              <a:rPr lang="en-US" sz="600" dirty="0">
                <a:solidFill>
                  <a:schemeClr val="accent5">
                    <a:lumMod val="75000"/>
                  </a:schemeClr>
                </a:solidFill>
                <a:hlinkClick r:id="rId2">
                  <a:extLst>
                    <a:ext uri="{A12FA001-AC4F-418D-AE19-62706E023703}">
                      <ahyp:hlinkClr xmlns:ahyp="http://schemas.microsoft.com/office/drawing/2018/hyperlinkcolor" val="tx"/>
                    </a:ext>
                  </a:extLst>
                </a:hlinkClick>
              </a:rPr>
              <a:t>/industry-4-0-trade-rules-internet-things/</a:t>
            </a:r>
            <a:endParaRPr lang="en-US" sz="600" dirty="0">
              <a:solidFill>
                <a:schemeClr val="accent5">
                  <a:lumMod val="75000"/>
                </a:schemeClr>
              </a:solidFill>
            </a:endParaRPr>
          </a:p>
        </p:txBody>
      </p:sp>
    </p:spTree>
    <p:extLst>
      <p:ext uri="{BB962C8B-B14F-4D97-AF65-F5344CB8AC3E}">
        <p14:creationId xmlns:p14="http://schemas.microsoft.com/office/powerpoint/2010/main" val="1522375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 economic story</a:t>
            </a:r>
          </a:p>
        </p:txBody>
      </p:sp>
      <p:sp>
        <p:nvSpPr>
          <p:cNvPr id="3" name="Content Placeholder 2"/>
          <p:cNvSpPr>
            <a:spLocks noGrp="1"/>
          </p:cNvSpPr>
          <p:nvPr>
            <p:ph idx="1"/>
          </p:nvPr>
        </p:nvSpPr>
        <p:spPr/>
        <p:txBody>
          <a:bodyPr/>
          <a:lstStyle/>
          <a:p>
            <a:pPr marL="0" indent="0">
              <a:buNone/>
            </a:pPr>
            <a:r>
              <a:rPr lang="en-GB" dirty="0"/>
              <a:t>Temptation to see automation as reduction of labour</a:t>
            </a:r>
          </a:p>
          <a:p>
            <a:pPr marL="0" indent="0" algn="r">
              <a:buNone/>
            </a:pPr>
            <a:r>
              <a:rPr lang="en-GB" dirty="0"/>
              <a:t>but… it’s not so simple.</a:t>
            </a:r>
          </a:p>
        </p:txBody>
      </p:sp>
      <p:pic>
        <p:nvPicPr>
          <p:cNvPr id="5" name="Picture 4"/>
          <p:cNvPicPr>
            <a:picLocks noChangeAspect="1"/>
          </p:cNvPicPr>
          <p:nvPr/>
        </p:nvPicPr>
        <p:blipFill>
          <a:blip r:embed="rId2"/>
          <a:stretch>
            <a:fillRect/>
          </a:stretch>
        </p:blipFill>
        <p:spPr>
          <a:xfrm>
            <a:off x="2495550" y="2919778"/>
            <a:ext cx="3962400" cy="1981200"/>
          </a:xfrm>
          <a:prstGeom prst="rect">
            <a:avLst/>
          </a:prstGeom>
        </p:spPr>
      </p:pic>
    </p:spTree>
    <p:extLst>
      <p:ext uri="{BB962C8B-B14F-4D97-AF65-F5344CB8AC3E}">
        <p14:creationId xmlns:p14="http://schemas.microsoft.com/office/powerpoint/2010/main" val="762865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0FC61-6403-8F4E-9C1A-B30589AA25D0}"/>
              </a:ext>
            </a:extLst>
          </p:cNvPr>
          <p:cNvSpPr>
            <a:spLocks noGrp="1"/>
          </p:cNvSpPr>
          <p:nvPr>
            <p:ph type="title"/>
          </p:nvPr>
        </p:nvSpPr>
        <p:spPr/>
        <p:txBody>
          <a:bodyPr/>
          <a:lstStyle/>
          <a:p>
            <a:r>
              <a:rPr lang="en-US" dirty="0"/>
              <a:t>Automation anxiety</a:t>
            </a:r>
          </a:p>
        </p:txBody>
      </p:sp>
      <p:sp>
        <p:nvSpPr>
          <p:cNvPr id="5" name="Content Placeholder 4">
            <a:extLst>
              <a:ext uri="{FF2B5EF4-FFF2-40B4-BE49-F238E27FC236}">
                <a16:creationId xmlns:a16="http://schemas.microsoft.com/office/drawing/2014/main" id="{C957E904-163A-D540-A163-6D14E95A401A}"/>
              </a:ext>
            </a:extLst>
          </p:cNvPr>
          <p:cNvSpPr>
            <a:spLocks noGrp="1"/>
          </p:cNvSpPr>
          <p:nvPr>
            <p:ph idx="1"/>
          </p:nvPr>
        </p:nvSpPr>
        <p:spPr/>
        <p:txBody>
          <a:bodyPr/>
          <a:lstStyle/>
          <a:p>
            <a:pPr marL="0" indent="0">
              <a:buNone/>
            </a:pPr>
            <a:r>
              <a:rPr lang="en-US" dirty="0"/>
              <a:t>A video montage of BBC coverage of automation:</a:t>
            </a:r>
          </a:p>
          <a:p>
            <a:pPr marL="0" indent="0">
              <a:buNone/>
            </a:pPr>
            <a:r>
              <a:rPr lang="en-US" sz="1800" dirty="0">
                <a:hlinkClick r:id="rId2"/>
              </a:rPr>
              <a:t>http://www.samkinsley.com/2018/07/19/40-years-of-automation-anxiety-in-the-uk-through-bbc-clips-video/</a:t>
            </a:r>
            <a:r>
              <a:rPr lang="en-US" sz="1800" dirty="0"/>
              <a:t> </a:t>
            </a:r>
          </a:p>
        </p:txBody>
      </p:sp>
    </p:spTree>
    <p:extLst>
      <p:ext uri="{BB962C8B-B14F-4D97-AF65-F5344CB8AC3E}">
        <p14:creationId xmlns:p14="http://schemas.microsoft.com/office/powerpoint/2010/main" val="1278633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0FC61-6403-8F4E-9C1A-B30589AA25D0}"/>
              </a:ext>
            </a:extLst>
          </p:cNvPr>
          <p:cNvSpPr>
            <a:spLocks noGrp="1"/>
          </p:cNvSpPr>
          <p:nvPr>
            <p:ph type="title"/>
          </p:nvPr>
        </p:nvSpPr>
        <p:spPr/>
        <p:txBody>
          <a:bodyPr/>
          <a:lstStyle/>
          <a:p>
            <a:r>
              <a:rPr lang="en-US" dirty="0"/>
              <a:t>Automation anxiety</a:t>
            </a:r>
          </a:p>
        </p:txBody>
      </p:sp>
      <p:sp>
        <p:nvSpPr>
          <p:cNvPr id="5" name="Content Placeholder 4">
            <a:extLst>
              <a:ext uri="{FF2B5EF4-FFF2-40B4-BE49-F238E27FC236}">
                <a16:creationId xmlns:a16="http://schemas.microsoft.com/office/drawing/2014/main" id="{F17D32E9-4173-EF4E-AB43-F7075E93E37D}"/>
              </a:ext>
            </a:extLst>
          </p:cNvPr>
          <p:cNvSpPr>
            <a:spLocks noGrp="1"/>
          </p:cNvSpPr>
          <p:nvPr>
            <p:ph idx="1"/>
          </p:nvPr>
        </p:nvSpPr>
        <p:spPr/>
        <p:txBody>
          <a:bodyPr/>
          <a:lstStyle/>
          <a:p>
            <a:r>
              <a:rPr lang="en-US" dirty="0"/>
              <a:t>Video: montage of excerpts from BBC documentaries over time making claims about automation</a:t>
            </a:r>
          </a:p>
        </p:txBody>
      </p:sp>
    </p:spTree>
    <p:extLst>
      <p:ext uri="{BB962C8B-B14F-4D97-AF65-F5344CB8AC3E}">
        <p14:creationId xmlns:p14="http://schemas.microsoft.com/office/powerpoint/2010/main" val="3731599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9B8039-E6E6-084F-802A-61D0474C82FD}"/>
              </a:ext>
            </a:extLst>
          </p:cNvPr>
          <p:cNvSpPr>
            <a:spLocks noGrp="1"/>
          </p:cNvSpPr>
          <p:nvPr>
            <p:ph type="title"/>
          </p:nvPr>
        </p:nvSpPr>
        <p:spPr/>
        <p:txBody>
          <a:bodyPr/>
          <a:lstStyle/>
          <a:p>
            <a:r>
              <a:rPr lang="en-US" dirty="0"/>
              <a:t>Automation anxiety</a:t>
            </a:r>
          </a:p>
        </p:txBody>
      </p:sp>
      <p:sp>
        <p:nvSpPr>
          <p:cNvPr id="4" name="Content Placeholder 3">
            <a:extLst>
              <a:ext uri="{FF2B5EF4-FFF2-40B4-BE49-F238E27FC236}">
                <a16:creationId xmlns:a16="http://schemas.microsoft.com/office/drawing/2014/main" id="{899F4CEB-4DC8-FE4B-9B37-A54DE9B60F22}"/>
              </a:ext>
            </a:extLst>
          </p:cNvPr>
          <p:cNvSpPr>
            <a:spLocks noGrp="1"/>
          </p:cNvSpPr>
          <p:nvPr>
            <p:ph idx="1"/>
          </p:nvPr>
        </p:nvSpPr>
        <p:spPr/>
        <p:txBody>
          <a:bodyPr/>
          <a:lstStyle/>
          <a:p>
            <a:pPr marL="0" indent="0">
              <a:spcBef>
                <a:spcPts val="0"/>
              </a:spcBef>
              <a:buNone/>
            </a:pPr>
            <a:r>
              <a:rPr lang="en-US" sz="2700" dirty="0"/>
              <a:t>“</a:t>
            </a:r>
            <a:r>
              <a:rPr lang="en-GB" sz="2700" dirty="0"/>
              <a:t>Whatever the future holds, the present clearly offers a resurgence of automation anxiety</a:t>
            </a:r>
            <a:r>
              <a:rPr lang="en-US" sz="2700" dirty="0"/>
              <a:t>” </a:t>
            </a:r>
          </a:p>
          <a:p>
            <a:pPr marL="0" indent="0" algn="r">
              <a:spcBef>
                <a:spcPts val="0"/>
              </a:spcBef>
              <a:buNone/>
            </a:pPr>
            <a:r>
              <a:rPr lang="en-US" sz="2100" dirty="0"/>
              <a:t>(Autor, 2015: 4)</a:t>
            </a:r>
          </a:p>
        </p:txBody>
      </p:sp>
      <p:pic>
        <p:nvPicPr>
          <p:cNvPr id="6" name="Picture 5">
            <a:extLst>
              <a:ext uri="{FF2B5EF4-FFF2-40B4-BE49-F238E27FC236}">
                <a16:creationId xmlns:a16="http://schemas.microsoft.com/office/drawing/2014/main" id="{22844136-8EBD-BC46-8D6E-A2E8196EF17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46020" y="2471063"/>
            <a:ext cx="4251960" cy="2459044"/>
          </a:xfrm>
          <a:prstGeom prst="rect">
            <a:avLst/>
          </a:prstGeom>
        </p:spPr>
      </p:pic>
    </p:spTree>
    <p:extLst>
      <p:ext uri="{BB962C8B-B14F-4D97-AF65-F5344CB8AC3E}">
        <p14:creationId xmlns:p14="http://schemas.microsoft.com/office/powerpoint/2010/main" val="320106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8016E-37AC-7347-948F-F9CBC766D29E}"/>
              </a:ext>
            </a:extLst>
          </p:cNvPr>
          <p:cNvSpPr>
            <a:spLocks noGrp="1"/>
          </p:cNvSpPr>
          <p:nvPr>
            <p:ph type="title"/>
          </p:nvPr>
        </p:nvSpPr>
        <p:spPr/>
        <p:txBody>
          <a:bodyPr/>
          <a:lstStyle/>
          <a:p>
            <a:r>
              <a:rPr lang="en-US" dirty="0"/>
              <a:t>An old story</a:t>
            </a:r>
          </a:p>
        </p:txBody>
      </p:sp>
      <p:sp>
        <p:nvSpPr>
          <p:cNvPr id="3" name="Content Placeholder 2">
            <a:extLst>
              <a:ext uri="{FF2B5EF4-FFF2-40B4-BE49-F238E27FC236}">
                <a16:creationId xmlns:a16="http://schemas.microsoft.com/office/drawing/2014/main" id="{0F815306-8E05-BD4D-9207-285433892B45}"/>
              </a:ext>
            </a:extLst>
          </p:cNvPr>
          <p:cNvSpPr>
            <a:spLocks noGrp="1"/>
          </p:cNvSpPr>
          <p:nvPr>
            <p:ph idx="1"/>
          </p:nvPr>
        </p:nvSpPr>
        <p:spPr>
          <a:xfrm>
            <a:off x="457200" y="1200151"/>
            <a:ext cx="4372792" cy="3394472"/>
          </a:xfrm>
        </p:spPr>
        <p:txBody>
          <a:bodyPr>
            <a:normAutofit/>
          </a:bodyPr>
          <a:lstStyle/>
          <a:p>
            <a:pPr marL="0" indent="0">
              <a:buNone/>
            </a:pPr>
            <a:r>
              <a:rPr lang="en-US" sz="2400" dirty="0"/>
              <a:t>“</a:t>
            </a:r>
            <a:r>
              <a:rPr lang="en-GB" sz="2400" dirty="0"/>
              <a:t>We are being afflicted with a new disease of which some readers may not yet have heard the name, but of which they will hear a great deal in the years to come – namely, </a:t>
            </a:r>
            <a:r>
              <a:rPr lang="en-GB" sz="2400" i="1" dirty="0"/>
              <a:t>technological unemployment</a:t>
            </a:r>
            <a:r>
              <a:rPr lang="en-GB" sz="2400" dirty="0"/>
              <a:t>.</a:t>
            </a:r>
            <a:r>
              <a:rPr lang="en-US" sz="2400" dirty="0"/>
              <a:t>”</a:t>
            </a:r>
          </a:p>
          <a:p>
            <a:pPr marL="0" indent="0" algn="r">
              <a:buNone/>
            </a:pPr>
            <a:r>
              <a:rPr lang="en-US" sz="2100" dirty="0"/>
              <a:t>(Keynes, 1931: 325)</a:t>
            </a:r>
          </a:p>
        </p:txBody>
      </p:sp>
      <p:pic>
        <p:nvPicPr>
          <p:cNvPr id="5" name="Picture 4">
            <a:extLst>
              <a:ext uri="{FF2B5EF4-FFF2-40B4-BE49-F238E27FC236}">
                <a16:creationId xmlns:a16="http://schemas.microsoft.com/office/drawing/2014/main" id="{78E114BD-5AA5-F04A-9112-4FD5B3995E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36" b="-427"/>
          <a:stretch/>
        </p:blipFill>
        <p:spPr>
          <a:xfrm>
            <a:off x="5101851" y="1405892"/>
            <a:ext cx="3663871" cy="2738301"/>
          </a:xfrm>
          <a:prstGeom prst="rect">
            <a:avLst/>
          </a:prstGeom>
        </p:spPr>
      </p:pic>
    </p:spTree>
    <p:extLst>
      <p:ext uri="{BB962C8B-B14F-4D97-AF65-F5344CB8AC3E}">
        <p14:creationId xmlns:p14="http://schemas.microsoft.com/office/powerpoint/2010/main" val="381394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6E02-319A-494A-BD1E-D0A4759DBBF6}"/>
              </a:ext>
            </a:extLst>
          </p:cNvPr>
          <p:cNvSpPr>
            <a:spLocks noGrp="1"/>
          </p:cNvSpPr>
          <p:nvPr>
            <p:ph type="title"/>
          </p:nvPr>
        </p:nvSpPr>
        <p:spPr/>
        <p:txBody>
          <a:bodyPr/>
          <a:lstStyle/>
          <a:p>
            <a:r>
              <a:rPr lang="en-US" dirty="0"/>
              <a:t>Risks</a:t>
            </a:r>
          </a:p>
        </p:txBody>
      </p:sp>
      <p:pic>
        <p:nvPicPr>
          <p:cNvPr id="5" name="Picture 4">
            <a:hlinkClick r:id="rId2"/>
            <a:extLst>
              <a:ext uri="{FF2B5EF4-FFF2-40B4-BE49-F238E27FC236}">
                <a16:creationId xmlns:a16="http://schemas.microsoft.com/office/drawing/2014/main" id="{55805D65-3AF7-C343-A0C8-2C5602EACE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1837" y="1194197"/>
            <a:ext cx="6100327" cy="1996064"/>
          </a:xfrm>
          <a:prstGeom prst="rect">
            <a:avLst/>
          </a:prstGeom>
        </p:spPr>
      </p:pic>
      <p:pic>
        <p:nvPicPr>
          <p:cNvPr id="6" name="Picture 5">
            <a:hlinkClick r:id="rId4"/>
            <a:extLst>
              <a:ext uri="{FF2B5EF4-FFF2-40B4-BE49-F238E27FC236}">
                <a16:creationId xmlns:a16="http://schemas.microsoft.com/office/drawing/2014/main" id="{E2435DCD-BBBC-5746-AA35-AE4947D3E9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20934" y="3386070"/>
            <a:ext cx="3502133" cy="1393986"/>
          </a:xfrm>
          <a:prstGeom prst="rect">
            <a:avLst/>
          </a:prstGeom>
        </p:spPr>
      </p:pic>
      <p:sp>
        <p:nvSpPr>
          <p:cNvPr id="3" name="TextBox 2">
            <a:extLst>
              <a:ext uri="{FF2B5EF4-FFF2-40B4-BE49-F238E27FC236}">
                <a16:creationId xmlns:a16="http://schemas.microsoft.com/office/drawing/2014/main" id="{ECF60FE3-84C5-A345-9FAB-3677CFA2A2CB}"/>
              </a:ext>
            </a:extLst>
          </p:cNvPr>
          <p:cNvSpPr txBox="1"/>
          <p:nvPr/>
        </p:nvSpPr>
        <p:spPr>
          <a:xfrm>
            <a:off x="3088300" y="3190261"/>
            <a:ext cx="3005951" cy="184666"/>
          </a:xfrm>
          <a:prstGeom prst="rect">
            <a:avLst/>
          </a:prstGeom>
          <a:noFill/>
        </p:spPr>
        <p:txBody>
          <a:bodyPr wrap="none" rtlCol="0">
            <a:spAutoFit/>
          </a:bodyPr>
          <a:lstStyle/>
          <a:p>
            <a:r>
              <a:rPr lang="en-US" sz="600" dirty="0">
                <a:solidFill>
                  <a:schemeClr val="accent5">
                    <a:lumMod val="75000"/>
                  </a:schemeClr>
                </a:solidFill>
                <a:hlinkClick r:id="rId2">
                  <a:extLst>
                    <a:ext uri="{A12FA001-AC4F-418D-AE19-62706E023703}">
                      <ahyp:hlinkClr xmlns:ahyp="http://schemas.microsoft.com/office/drawing/2018/hyperlinkcolor" val="tx"/>
                    </a:ext>
                  </a:extLst>
                </a:hlinkClick>
              </a:rPr>
              <a:t>https://</a:t>
            </a:r>
            <a:r>
              <a:rPr lang="en-US" sz="600" dirty="0" err="1">
                <a:solidFill>
                  <a:schemeClr val="accent5">
                    <a:lumMod val="75000"/>
                  </a:schemeClr>
                </a:solidFill>
                <a:hlinkClick r:id="rId2">
                  <a:extLst>
                    <a:ext uri="{A12FA001-AC4F-418D-AE19-62706E023703}">
                      <ahyp:hlinkClr xmlns:ahyp="http://schemas.microsoft.com/office/drawing/2018/hyperlinkcolor" val="tx"/>
                    </a:ext>
                  </a:extLst>
                </a:hlinkClick>
              </a:rPr>
              <a:t>www.theguardian.com</a:t>
            </a:r>
            <a:r>
              <a:rPr lang="en-US" sz="600" dirty="0">
                <a:solidFill>
                  <a:schemeClr val="accent5">
                    <a:lumMod val="75000"/>
                  </a:schemeClr>
                </a:solidFill>
                <a:hlinkClick r:id="rId2">
                  <a:extLst>
                    <a:ext uri="{A12FA001-AC4F-418D-AE19-62706E023703}">
                      <ahyp:hlinkClr xmlns:ahyp="http://schemas.microsoft.com/office/drawing/2018/hyperlinkcolor" val="tx"/>
                    </a:ext>
                  </a:extLst>
                </a:hlinkClick>
              </a:rPr>
              <a:t>/</a:t>
            </a:r>
            <a:r>
              <a:rPr lang="en-US" sz="600" dirty="0" err="1">
                <a:solidFill>
                  <a:schemeClr val="accent5">
                    <a:lumMod val="75000"/>
                  </a:schemeClr>
                </a:solidFill>
                <a:hlinkClick r:id="rId2">
                  <a:extLst>
                    <a:ext uri="{A12FA001-AC4F-418D-AE19-62706E023703}">
                      <ahyp:hlinkClr xmlns:ahyp="http://schemas.microsoft.com/office/drawing/2018/hyperlinkcolor" val="tx"/>
                    </a:ext>
                  </a:extLst>
                </a:hlinkClick>
              </a:rPr>
              <a:t>commentisfree</a:t>
            </a:r>
            <a:r>
              <a:rPr lang="en-US" sz="600" dirty="0">
                <a:solidFill>
                  <a:schemeClr val="accent5">
                    <a:lumMod val="75000"/>
                  </a:schemeClr>
                </a:solidFill>
                <a:hlinkClick r:id="rId2">
                  <a:extLst>
                    <a:ext uri="{A12FA001-AC4F-418D-AE19-62706E023703}">
                      <ahyp:hlinkClr xmlns:ahyp="http://schemas.microsoft.com/office/drawing/2018/hyperlinkcolor" val="tx"/>
                    </a:ext>
                  </a:extLst>
                </a:hlinkClick>
              </a:rPr>
              <a:t>/2018/</a:t>
            </a:r>
            <a:r>
              <a:rPr lang="en-US" sz="600" dirty="0" err="1">
                <a:solidFill>
                  <a:schemeClr val="accent5">
                    <a:lumMod val="75000"/>
                  </a:schemeClr>
                </a:solidFill>
                <a:hlinkClick r:id="rId2">
                  <a:extLst>
                    <a:ext uri="{A12FA001-AC4F-418D-AE19-62706E023703}">
                      <ahyp:hlinkClr xmlns:ahyp="http://schemas.microsoft.com/office/drawing/2018/hyperlinkcolor" val="tx"/>
                    </a:ext>
                  </a:extLst>
                </a:hlinkClick>
              </a:rPr>
              <a:t>apr</a:t>
            </a:r>
            <a:r>
              <a:rPr lang="en-US" sz="600" dirty="0">
                <a:solidFill>
                  <a:schemeClr val="accent5">
                    <a:lumMod val="75000"/>
                  </a:schemeClr>
                </a:solidFill>
                <a:hlinkClick r:id="rId2">
                  <a:extLst>
                    <a:ext uri="{A12FA001-AC4F-418D-AE19-62706E023703}">
                      <ahyp:hlinkClr xmlns:ahyp="http://schemas.microsoft.com/office/drawing/2018/hyperlinkcolor" val="tx"/>
                    </a:ext>
                  </a:extLst>
                </a:hlinkClick>
              </a:rPr>
              <a:t>/30/reality-automation-terrifying</a:t>
            </a:r>
            <a:endParaRPr lang="en-US" sz="600" dirty="0">
              <a:solidFill>
                <a:schemeClr val="accent5">
                  <a:lumMod val="75000"/>
                </a:schemeClr>
              </a:solidFill>
            </a:endParaRPr>
          </a:p>
        </p:txBody>
      </p:sp>
      <p:sp>
        <p:nvSpPr>
          <p:cNvPr id="8" name="TextBox 7">
            <a:extLst>
              <a:ext uri="{FF2B5EF4-FFF2-40B4-BE49-F238E27FC236}">
                <a16:creationId xmlns:a16="http://schemas.microsoft.com/office/drawing/2014/main" id="{DD6CA1AD-9831-1C4D-889F-FC37F96668F7}"/>
              </a:ext>
            </a:extLst>
          </p:cNvPr>
          <p:cNvSpPr txBox="1"/>
          <p:nvPr/>
        </p:nvSpPr>
        <p:spPr>
          <a:xfrm>
            <a:off x="3536741" y="4780056"/>
            <a:ext cx="2117887" cy="184666"/>
          </a:xfrm>
          <a:prstGeom prst="rect">
            <a:avLst/>
          </a:prstGeom>
          <a:noFill/>
        </p:spPr>
        <p:txBody>
          <a:bodyPr wrap="none" rtlCol="0">
            <a:spAutoFit/>
          </a:bodyPr>
          <a:lstStyle/>
          <a:p>
            <a:r>
              <a:rPr lang="en-US" sz="600" dirty="0">
                <a:solidFill>
                  <a:schemeClr val="accent5">
                    <a:lumMod val="75000"/>
                  </a:schemeClr>
                </a:solidFill>
                <a:hlinkClick r:id="rId4">
                  <a:extLst>
                    <a:ext uri="{A12FA001-AC4F-418D-AE19-62706E023703}">
                      <ahyp:hlinkClr xmlns:ahyp="http://schemas.microsoft.com/office/drawing/2018/hyperlinkcolor" val="tx"/>
                    </a:ext>
                  </a:extLst>
                </a:hlinkClick>
              </a:rPr>
              <a:t>https://</a:t>
            </a:r>
            <a:r>
              <a:rPr lang="en-US" sz="600" dirty="0" err="1">
                <a:solidFill>
                  <a:schemeClr val="accent5">
                    <a:lumMod val="75000"/>
                  </a:schemeClr>
                </a:solidFill>
                <a:hlinkClick r:id="rId4">
                  <a:extLst>
                    <a:ext uri="{A12FA001-AC4F-418D-AE19-62706E023703}">
                      <ahyp:hlinkClr xmlns:ahyp="http://schemas.microsoft.com/office/drawing/2018/hyperlinkcolor" val="tx"/>
                    </a:ext>
                  </a:extLst>
                </a:hlinkClick>
              </a:rPr>
              <a:t>twitter.com</a:t>
            </a:r>
            <a:r>
              <a:rPr lang="en-US" sz="600" dirty="0">
                <a:solidFill>
                  <a:schemeClr val="accent5">
                    <a:lumMod val="75000"/>
                  </a:schemeClr>
                </a:solidFill>
                <a:hlinkClick r:id="rId4">
                  <a:extLst>
                    <a:ext uri="{A12FA001-AC4F-418D-AE19-62706E023703}">
                      <ahyp:hlinkClr xmlns:ahyp="http://schemas.microsoft.com/office/drawing/2018/hyperlinkcolor" val="tx"/>
                    </a:ext>
                  </a:extLst>
                </a:hlinkClick>
              </a:rPr>
              <a:t>/kevin2kelly/status/721790341527896065</a:t>
            </a:r>
            <a:endParaRPr lang="en-US" sz="600" dirty="0">
              <a:solidFill>
                <a:schemeClr val="accent5">
                  <a:lumMod val="75000"/>
                </a:schemeClr>
              </a:solidFill>
            </a:endParaRPr>
          </a:p>
        </p:txBody>
      </p:sp>
    </p:spTree>
    <p:extLst>
      <p:ext uri="{BB962C8B-B14F-4D97-AF65-F5344CB8AC3E}">
        <p14:creationId xmlns:p14="http://schemas.microsoft.com/office/powerpoint/2010/main" val="2651495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 economic story</a:t>
            </a:r>
          </a:p>
        </p:txBody>
      </p:sp>
      <p:sp>
        <p:nvSpPr>
          <p:cNvPr id="3" name="Content Placeholder 2"/>
          <p:cNvSpPr>
            <a:spLocks noGrp="1"/>
          </p:cNvSpPr>
          <p:nvPr>
            <p:ph idx="1"/>
          </p:nvPr>
        </p:nvSpPr>
        <p:spPr/>
        <p:txBody>
          <a:bodyPr>
            <a:normAutofit fontScale="92500" lnSpcReduction="10000"/>
          </a:bodyPr>
          <a:lstStyle/>
          <a:p>
            <a:pPr marL="0" indent="0">
              <a:buNone/>
            </a:pPr>
            <a:r>
              <a:rPr lang="en-GB" dirty="0"/>
              <a:t>A return to ‘Post-Fordism’:</a:t>
            </a:r>
          </a:p>
          <a:p>
            <a:pPr marL="857250" lvl="1" indent="-457200"/>
            <a:r>
              <a:rPr lang="en-GB" dirty="0"/>
              <a:t>‘Offshoring’ &amp; </a:t>
            </a:r>
            <a:r>
              <a:rPr lang="en-GB" dirty="0" err="1"/>
              <a:t>casualisation</a:t>
            </a:r>
            <a:r>
              <a:rPr lang="en-GB" dirty="0"/>
              <a:t> rather than ‘automation’</a:t>
            </a:r>
          </a:p>
          <a:p>
            <a:pPr marL="1257300" lvl="2" indent="-457200">
              <a:buFont typeface="Lucida Grande"/>
              <a:buChar char="–"/>
            </a:pPr>
            <a:r>
              <a:rPr lang="en-GB" dirty="0"/>
              <a:t>Market mediated employment, anti-unionism, individualisation</a:t>
            </a:r>
          </a:p>
          <a:p>
            <a:pPr marL="857250" lvl="1" indent="-457200"/>
            <a:r>
              <a:rPr lang="en-GB" dirty="0"/>
              <a:t>Work intensification ~ neo-</a:t>
            </a:r>
            <a:r>
              <a:rPr lang="en-GB" dirty="0" err="1"/>
              <a:t>Taylorism</a:t>
            </a:r>
            <a:endParaRPr lang="en-GB" dirty="0"/>
          </a:p>
          <a:p>
            <a:pPr marL="0" indent="0">
              <a:buNone/>
            </a:pPr>
            <a:endParaRPr lang="en-GB" dirty="0"/>
          </a:p>
          <a:p>
            <a:pPr marL="0" indent="0">
              <a:buNone/>
            </a:pPr>
            <a:r>
              <a:rPr lang="en-GB" sz="2400" dirty="0"/>
              <a:t>…</a:t>
            </a:r>
            <a:r>
              <a:rPr lang="en-GB" sz="2800" dirty="0"/>
              <a:t>but specifically in relation to ‘service’ labour</a:t>
            </a:r>
          </a:p>
        </p:txBody>
      </p:sp>
    </p:spTree>
    <p:extLst>
      <p:ext uri="{BB962C8B-B14F-4D97-AF65-F5344CB8AC3E}">
        <p14:creationId xmlns:p14="http://schemas.microsoft.com/office/powerpoint/2010/main" val="3218235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Today</a:t>
            </a:r>
          </a:p>
        </p:txBody>
      </p:sp>
      <p:sp>
        <p:nvSpPr>
          <p:cNvPr id="3" name="Content Placeholder 2"/>
          <p:cNvSpPr>
            <a:spLocks noGrp="1"/>
          </p:cNvSpPr>
          <p:nvPr>
            <p:ph idx="1"/>
          </p:nvPr>
        </p:nvSpPr>
        <p:spPr/>
        <p:txBody>
          <a:bodyPr>
            <a:normAutofit/>
          </a:bodyPr>
          <a:lstStyle/>
          <a:p>
            <a:r>
              <a:rPr lang="en-GB" dirty="0"/>
              <a:t>Explore how networked technology create new kinds of work</a:t>
            </a:r>
          </a:p>
          <a:p>
            <a:r>
              <a:rPr lang="en-GB" dirty="0"/>
              <a:t>Critically reflect on how such technologies reconfigure existing forms of work</a:t>
            </a:r>
          </a:p>
          <a:p>
            <a:r>
              <a:rPr lang="en-GB" dirty="0"/>
              <a:t>Think about how some kinds of work are disappearing</a:t>
            </a:r>
          </a:p>
        </p:txBody>
      </p:sp>
    </p:spTree>
    <p:extLst>
      <p:ext uri="{BB962C8B-B14F-4D97-AF65-F5344CB8AC3E}">
        <p14:creationId xmlns:p14="http://schemas.microsoft.com/office/powerpoint/2010/main" val="891209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Different kinds of labour</a:t>
            </a:r>
          </a:p>
        </p:txBody>
      </p:sp>
      <p:sp>
        <p:nvSpPr>
          <p:cNvPr id="3" name="Content Placeholder 2"/>
          <p:cNvSpPr>
            <a:spLocks noGrp="1"/>
          </p:cNvSpPr>
          <p:nvPr>
            <p:ph idx="1"/>
          </p:nvPr>
        </p:nvSpPr>
        <p:spPr>
          <a:xfrm>
            <a:off x="457200" y="1200151"/>
            <a:ext cx="8229600" cy="2053004"/>
          </a:xfrm>
        </p:spPr>
        <p:txBody>
          <a:bodyPr>
            <a:normAutofit fontScale="85000" lnSpcReduction="10000"/>
          </a:bodyPr>
          <a:lstStyle/>
          <a:p>
            <a:pPr marL="0" indent="0">
              <a:buNone/>
            </a:pPr>
            <a:r>
              <a:rPr lang="en-GB" dirty="0"/>
              <a:t>In the same system BOTH:</a:t>
            </a:r>
          </a:p>
          <a:p>
            <a:pPr marL="400050" lvl="1" indent="0">
              <a:buNone/>
            </a:pPr>
            <a:r>
              <a:rPr lang="en-GB" dirty="0"/>
              <a:t>Heavy vertical integration, Just-in-Time, ‘lean’ practices</a:t>
            </a:r>
          </a:p>
          <a:p>
            <a:pPr marL="0" indent="0">
              <a:buNone/>
            </a:pPr>
            <a:r>
              <a:rPr lang="en-GB" dirty="0"/>
              <a:t>AND </a:t>
            </a:r>
            <a:r>
              <a:rPr lang="en-GB" sz="2600" dirty="0">
                <a:solidFill>
                  <a:schemeClr val="tx1">
                    <a:lumMod val="75000"/>
                    <a:lumOff val="25000"/>
                  </a:schemeClr>
                </a:solidFill>
              </a:rPr>
              <a:t>(not OR)</a:t>
            </a:r>
          </a:p>
          <a:p>
            <a:pPr marL="400050" lvl="1" indent="0">
              <a:buNone/>
            </a:pPr>
            <a:r>
              <a:rPr lang="en-GB" dirty="0"/>
              <a:t>Flexible, specialised, ‘offshore’, individualised, market-mediated labour</a:t>
            </a:r>
          </a:p>
        </p:txBody>
      </p:sp>
    </p:spTree>
    <p:extLst>
      <p:ext uri="{BB962C8B-B14F-4D97-AF65-F5344CB8AC3E}">
        <p14:creationId xmlns:p14="http://schemas.microsoft.com/office/powerpoint/2010/main" val="1179497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Amazon</a:t>
            </a:r>
          </a:p>
        </p:txBody>
      </p:sp>
      <p:sp>
        <p:nvSpPr>
          <p:cNvPr id="3" name="Content Placeholder 2"/>
          <p:cNvSpPr>
            <a:spLocks noGrp="1"/>
          </p:cNvSpPr>
          <p:nvPr>
            <p:ph idx="1"/>
          </p:nvPr>
        </p:nvSpPr>
        <p:spPr/>
        <p:txBody>
          <a:bodyPr>
            <a:normAutofit lnSpcReduction="10000"/>
          </a:bodyPr>
          <a:lstStyle/>
          <a:p>
            <a:pPr marL="0" indent="0" algn="ctr">
              <a:buNone/>
            </a:pPr>
            <a:r>
              <a:rPr lang="en-GB" dirty="0">
                <a:solidFill>
                  <a:srgbClr val="000000"/>
                </a:solidFill>
              </a:rPr>
              <a:t>“</a:t>
            </a:r>
            <a:r>
              <a:rPr lang="en-GB" i="1" dirty="0">
                <a:solidFill>
                  <a:srgbClr val="000000"/>
                </a:solidFill>
              </a:rPr>
              <a:t>an algorithmically managed infrastructure company</a:t>
            </a:r>
            <a:r>
              <a:rPr lang="en-GB" dirty="0">
                <a:solidFill>
                  <a:srgbClr val="000000"/>
                </a:solidFill>
              </a:rPr>
              <a:t>”</a:t>
            </a:r>
          </a:p>
          <a:p>
            <a:pPr marL="0" indent="0" algn="r">
              <a:buNone/>
            </a:pPr>
            <a:r>
              <a:rPr lang="en-GB" sz="2400" dirty="0">
                <a:solidFill>
                  <a:srgbClr val="000000"/>
                </a:solidFill>
              </a:rPr>
              <a:t>— James Bridle</a:t>
            </a:r>
          </a:p>
          <a:p>
            <a:pPr marL="0" indent="0">
              <a:buNone/>
            </a:pPr>
            <a:endParaRPr lang="en-GB" sz="2400" dirty="0">
              <a:solidFill>
                <a:srgbClr val="000000"/>
              </a:solidFill>
            </a:endParaRPr>
          </a:p>
          <a:p>
            <a:pPr marL="0" indent="0">
              <a:buNone/>
            </a:pPr>
            <a:r>
              <a:rPr lang="en-GB" dirty="0">
                <a:solidFill>
                  <a:srgbClr val="000000"/>
                </a:solidFill>
              </a:rPr>
              <a:t>A sociotechnical assemblage to manage customers, buildings, other companies, stock, workers etc. for profit</a:t>
            </a:r>
            <a:endParaRPr lang="en-GB" dirty="0"/>
          </a:p>
        </p:txBody>
      </p:sp>
    </p:spTree>
    <p:extLst>
      <p:ext uri="{BB962C8B-B14F-4D97-AF65-F5344CB8AC3E}">
        <p14:creationId xmlns:p14="http://schemas.microsoft.com/office/powerpoint/2010/main" val="530771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Automation?</a:t>
            </a:r>
          </a:p>
        </p:txBody>
      </p:sp>
      <p:sp>
        <p:nvSpPr>
          <p:cNvPr id="3" name="Content Placeholder 2"/>
          <p:cNvSpPr>
            <a:spLocks noGrp="1"/>
          </p:cNvSpPr>
          <p:nvPr>
            <p:ph idx="1"/>
          </p:nvPr>
        </p:nvSpPr>
        <p:spPr/>
        <p:txBody>
          <a:bodyPr/>
          <a:lstStyle/>
          <a:p>
            <a:pPr marL="0" indent="0">
              <a:buNone/>
            </a:pPr>
            <a:r>
              <a:rPr lang="en-GB" dirty="0"/>
              <a:t>A ‘palatable’ alternative is being promoted: automating the movement across the warehouse.</a:t>
            </a:r>
          </a:p>
          <a:p>
            <a:pPr marL="0" indent="0">
              <a:buNone/>
            </a:pPr>
            <a:endParaRPr lang="en-GB" dirty="0"/>
          </a:p>
          <a:p>
            <a:r>
              <a:rPr lang="en-GB" dirty="0"/>
              <a:t>Refining the movement of the ‘picker’.</a:t>
            </a:r>
          </a:p>
          <a:p>
            <a:pPr marL="0" indent="0">
              <a:buNone/>
            </a:pPr>
            <a:endParaRPr lang="en-GB" dirty="0"/>
          </a:p>
        </p:txBody>
      </p:sp>
    </p:spTree>
    <p:extLst>
      <p:ext uri="{BB962C8B-B14F-4D97-AF65-F5344CB8AC3E}">
        <p14:creationId xmlns:p14="http://schemas.microsoft.com/office/powerpoint/2010/main" val="283170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C0F3-E393-E14D-B0AB-317D3B72E5CE}"/>
              </a:ext>
            </a:extLst>
          </p:cNvPr>
          <p:cNvSpPr>
            <a:spLocks noGrp="1"/>
          </p:cNvSpPr>
          <p:nvPr>
            <p:ph type="title"/>
          </p:nvPr>
        </p:nvSpPr>
        <p:spPr/>
        <p:txBody>
          <a:bodyPr/>
          <a:lstStyle/>
          <a:p>
            <a:r>
              <a:rPr lang="en-US" dirty="0"/>
              <a:t>Connotations</a:t>
            </a:r>
          </a:p>
        </p:txBody>
      </p:sp>
      <p:sp>
        <p:nvSpPr>
          <p:cNvPr id="3" name="Content Placeholder 2">
            <a:extLst>
              <a:ext uri="{FF2B5EF4-FFF2-40B4-BE49-F238E27FC236}">
                <a16:creationId xmlns:a16="http://schemas.microsoft.com/office/drawing/2014/main" id="{3DE4490A-7245-6444-BB12-AD660D63222D}"/>
              </a:ext>
            </a:extLst>
          </p:cNvPr>
          <p:cNvSpPr>
            <a:spLocks noGrp="1"/>
          </p:cNvSpPr>
          <p:nvPr>
            <p:ph idx="1"/>
          </p:nvPr>
        </p:nvSpPr>
        <p:spPr/>
        <p:txBody>
          <a:bodyPr/>
          <a:lstStyle/>
          <a:p>
            <a:pPr marL="0" indent="0">
              <a:buNone/>
            </a:pPr>
            <a:r>
              <a:rPr lang="en-US" dirty="0"/>
              <a:t>Consignment to redundancy</a:t>
            </a:r>
          </a:p>
          <a:p>
            <a:pPr marL="0" indent="0">
              <a:buNone/>
            </a:pPr>
            <a:r>
              <a:rPr lang="en-US" dirty="0"/>
              <a:t>Freedom from drudgery</a:t>
            </a:r>
          </a:p>
          <a:p>
            <a:pPr marL="0" indent="0">
              <a:buNone/>
            </a:pPr>
            <a:r>
              <a:rPr lang="en-US" dirty="0"/>
              <a:t>Increased productivity</a:t>
            </a:r>
          </a:p>
          <a:p>
            <a:pPr marL="0" indent="0">
              <a:buNone/>
            </a:pPr>
            <a:endParaRPr lang="en-US" dirty="0"/>
          </a:p>
          <a:p>
            <a:pPr marL="0" indent="0" algn="r">
              <a:buNone/>
            </a:pPr>
            <a:r>
              <a:rPr lang="en-US" dirty="0"/>
              <a:t>…a mark of progress?</a:t>
            </a:r>
          </a:p>
        </p:txBody>
      </p:sp>
    </p:spTree>
    <p:extLst>
      <p:ext uri="{BB962C8B-B14F-4D97-AF65-F5344CB8AC3E}">
        <p14:creationId xmlns:p14="http://schemas.microsoft.com/office/powerpoint/2010/main" val="4081946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Automation</a:t>
            </a:r>
          </a:p>
        </p:txBody>
      </p:sp>
      <p:sp>
        <p:nvSpPr>
          <p:cNvPr id="3" name="Content Placeholder 2"/>
          <p:cNvSpPr>
            <a:spLocks noGrp="1"/>
          </p:cNvSpPr>
          <p:nvPr>
            <p:ph idx="1"/>
          </p:nvPr>
        </p:nvSpPr>
        <p:spPr/>
        <p:txBody>
          <a:bodyPr/>
          <a:lstStyle/>
          <a:p>
            <a:pPr marL="0" indent="0">
              <a:buNone/>
            </a:pPr>
            <a:r>
              <a:rPr lang="en-GB" dirty="0"/>
              <a:t>Automation is (more-or-less) oriented towards </a:t>
            </a:r>
            <a:r>
              <a:rPr lang="en-GB" dirty="0" err="1"/>
              <a:t>machinic</a:t>
            </a:r>
            <a:r>
              <a:rPr lang="en-GB" dirty="0"/>
              <a:t> uniformity</a:t>
            </a:r>
          </a:p>
          <a:p>
            <a:pPr marL="800100" lvl="2" indent="0">
              <a:buNone/>
            </a:pPr>
            <a:r>
              <a:rPr lang="en-GB" dirty="0"/>
              <a:t>E.g. the production line &amp; ‘computer says no’</a:t>
            </a:r>
          </a:p>
          <a:p>
            <a:endParaRPr lang="en-GB" dirty="0"/>
          </a:p>
        </p:txBody>
      </p:sp>
    </p:spTree>
    <p:extLst>
      <p:ext uri="{BB962C8B-B14F-4D97-AF65-F5344CB8AC3E}">
        <p14:creationId xmlns:p14="http://schemas.microsoft.com/office/powerpoint/2010/main" val="1402156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0067-1B9F-134C-AB48-40A12BE23744}"/>
              </a:ext>
            </a:extLst>
          </p:cNvPr>
          <p:cNvSpPr>
            <a:spLocks noGrp="1"/>
          </p:cNvSpPr>
          <p:nvPr>
            <p:ph type="title"/>
          </p:nvPr>
        </p:nvSpPr>
        <p:spPr/>
        <p:txBody>
          <a:bodyPr/>
          <a:lstStyle/>
          <a:p>
            <a:r>
              <a:rPr lang="en-US" dirty="0"/>
              <a:t>COMPUTER SAYS…</a:t>
            </a:r>
          </a:p>
        </p:txBody>
      </p:sp>
      <p:sp>
        <p:nvSpPr>
          <p:cNvPr id="4" name="Content Placeholder 3">
            <a:extLst>
              <a:ext uri="{FF2B5EF4-FFF2-40B4-BE49-F238E27FC236}">
                <a16:creationId xmlns:a16="http://schemas.microsoft.com/office/drawing/2014/main" id="{60689C25-00F0-9F4A-BD56-5DB504FDF0AB}"/>
              </a:ext>
            </a:extLst>
          </p:cNvPr>
          <p:cNvSpPr>
            <a:spLocks noGrp="1"/>
          </p:cNvSpPr>
          <p:nvPr>
            <p:ph idx="1"/>
          </p:nvPr>
        </p:nvSpPr>
        <p:spPr/>
        <p:txBody>
          <a:bodyPr/>
          <a:lstStyle/>
          <a:p>
            <a:r>
              <a:rPr lang="en-US" dirty="0"/>
              <a:t>Video: An excerpt from the Little Britain sketch show featuring the character Carol Beer</a:t>
            </a:r>
          </a:p>
          <a:p>
            <a:r>
              <a:rPr lang="en-US" dirty="0">
                <a:hlinkClick r:id="rId3"/>
              </a:rPr>
              <a:t>https://youtu.be/mWBFDhNFhJw</a:t>
            </a:r>
            <a:r>
              <a:rPr lang="en-US" dirty="0"/>
              <a:t> </a:t>
            </a:r>
          </a:p>
        </p:txBody>
      </p:sp>
    </p:spTree>
    <p:extLst>
      <p:ext uri="{BB962C8B-B14F-4D97-AF65-F5344CB8AC3E}">
        <p14:creationId xmlns:p14="http://schemas.microsoft.com/office/powerpoint/2010/main" val="1673931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8767" y="723900"/>
            <a:ext cx="6855968" cy="3684016"/>
          </a:xfrm>
          <a:prstGeom prst="rect">
            <a:avLst/>
          </a:prstGeom>
        </p:spPr>
      </p:pic>
    </p:spTree>
    <p:extLst>
      <p:ext uri="{BB962C8B-B14F-4D97-AF65-F5344CB8AC3E}">
        <p14:creationId xmlns:p14="http://schemas.microsoft.com/office/powerpoint/2010/main" val="2158029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D089-99F1-CC44-A0F2-C3FB280163A8}"/>
              </a:ext>
            </a:extLst>
          </p:cNvPr>
          <p:cNvSpPr>
            <a:spLocks noGrp="1"/>
          </p:cNvSpPr>
          <p:nvPr>
            <p:ph type="title"/>
          </p:nvPr>
        </p:nvSpPr>
        <p:spPr/>
        <p:txBody>
          <a:bodyPr/>
          <a:lstStyle/>
          <a:p>
            <a:r>
              <a:rPr lang="en-US" dirty="0"/>
              <a:t>Business of “impacts”</a:t>
            </a:r>
          </a:p>
        </p:txBody>
      </p:sp>
      <p:pic>
        <p:nvPicPr>
          <p:cNvPr id="4" name="Picture 3">
            <a:extLst>
              <a:ext uri="{FF2B5EF4-FFF2-40B4-BE49-F238E27FC236}">
                <a16:creationId xmlns:a16="http://schemas.microsoft.com/office/drawing/2014/main" id="{B8ADB376-E6BC-164A-B80D-CEB1A94D7F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194198"/>
            <a:ext cx="2017699" cy="2874108"/>
          </a:xfrm>
          <a:prstGeom prst="rect">
            <a:avLst/>
          </a:prstGeom>
          <a:ln>
            <a:solidFill>
              <a:schemeClr val="tx1"/>
            </a:solidFill>
          </a:ln>
        </p:spPr>
      </p:pic>
      <p:pic>
        <p:nvPicPr>
          <p:cNvPr id="5" name="Picture 4">
            <a:extLst>
              <a:ext uri="{FF2B5EF4-FFF2-40B4-BE49-F238E27FC236}">
                <a16:creationId xmlns:a16="http://schemas.microsoft.com/office/drawing/2014/main" id="{63223BB4-754F-1A4C-8313-195B87A5A3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57"/>
          <a:stretch/>
        </p:blipFill>
        <p:spPr>
          <a:xfrm>
            <a:off x="2557225" y="1194198"/>
            <a:ext cx="1974881" cy="2874108"/>
          </a:xfrm>
          <a:prstGeom prst="rect">
            <a:avLst/>
          </a:prstGeom>
          <a:ln>
            <a:solidFill>
              <a:schemeClr val="tx1"/>
            </a:solidFill>
          </a:ln>
        </p:spPr>
      </p:pic>
      <p:pic>
        <p:nvPicPr>
          <p:cNvPr id="6" name="Picture 5">
            <a:extLst>
              <a:ext uri="{FF2B5EF4-FFF2-40B4-BE49-F238E27FC236}">
                <a16:creationId xmlns:a16="http://schemas.microsoft.com/office/drawing/2014/main" id="{A06C7F48-708C-4644-ACB5-8BF918682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4431" y="1194197"/>
            <a:ext cx="2024844" cy="2879930"/>
          </a:xfrm>
          <a:prstGeom prst="rect">
            <a:avLst/>
          </a:prstGeom>
          <a:ln>
            <a:solidFill>
              <a:schemeClr val="tx1"/>
            </a:solidFill>
          </a:ln>
        </p:spPr>
      </p:pic>
      <p:pic>
        <p:nvPicPr>
          <p:cNvPr id="7" name="Picture 6">
            <a:extLst>
              <a:ext uri="{FF2B5EF4-FFF2-40B4-BE49-F238E27FC236}">
                <a16:creationId xmlns:a16="http://schemas.microsoft.com/office/drawing/2014/main" id="{B982C9EE-187A-8649-AF27-2963D4D032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1601" y="1200019"/>
            <a:ext cx="2014274" cy="2874108"/>
          </a:xfrm>
          <a:prstGeom prst="rect">
            <a:avLst/>
          </a:prstGeom>
          <a:ln>
            <a:solidFill>
              <a:schemeClr val="tx1"/>
            </a:solidFill>
          </a:ln>
        </p:spPr>
      </p:pic>
    </p:spTree>
    <p:extLst>
      <p:ext uri="{BB962C8B-B14F-4D97-AF65-F5344CB8AC3E}">
        <p14:creationId xmlns:p14="http://schemas.microsoft.com/office/powerpoint/2010/main" val="3687364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25 at 11.18.15.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3542" r="-13542"/>
          <a:stretch/>
        </p:blipFill>
        <p:spPr>
          <a:xfrm>
            <a:off x="217217" y="773906"/>
            <a:ext cx="8686800" cy="3820716"/>
          </a:xfrm>
        </p:spPr>
      </p:pic>
    </p:spTree>
    <p:extLst>
      <p:ext uri="{BB962C8B-B14F-4D97-AF65-F5344CB8AC3E}">
        <p14:creationId xmlns:p14="http://schemas.microsoft.com/office/powerpoint/2010/main" val="2502907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Journalists beware…</a:t>
            </a:r>
          </a:p>
        </p:txBody>
      </p:sp>
      <p:sp>
        <p:nvSpPr>
          <p:cNvPr id="3" name="Content Placeholder 2"/>
          <p:cNvSpPr>
            <a:spLocks noGrp="1"/>
          </p:cNvSpPr>
          <p:nvPr>
            <p:ph idx="1"/>
          </p:nvPr>
        </p:nvSpPr>
        <p:spPr>
          <a:xfrm>
            <a:off x="457200" y="1200151"/>
            <a:ext cx="8229600" cy="3785030"/>
          </a:xfrm>
        </p:spPr>
        <p:txBody>
          <a:bodyPr>
            <a:normAutofit fontScale="70000" lnSpcReduction="20000"/>
          </a:bodyPr>
          <a:lstStyle/>
          <a:p>
            <a:pPr marL="0" indent="0">
              <a:buNone/>
            </a:pPr>
            <a:r>
              <a:rPr lang="en-GB" dirty="0"/>
              <a:t>“Things looked bleak for the Angels when they trailed by two runs in the ninth inning, but Los Angeles recovered thanks to a key single from Vladimir Guerrero to pull out a 7-6 victory over the Boston Red </a:t>
            </a:r>
            <a:r>
              <a:rPr lang="en-GB" dirty="0" err="1"/>
              <a:t>Sox</a:t>
            </a:r>
            <a:r>
              <a:rPr lang="en-GB" dirty="0"/>
              <a:t> at Fenway Park on Sunday.”</a:t>
            </a:r>
          </a:p>
          <a:p>
            <a:pPr marL="0" indent="0">
              <a:buNone/>
            </a:pPr>
            <a:endParaRPr lang="en-GB" dirty="0"/>
          </a:p>
          <a:p>
            <a:pPr marL="0" indent="0">
              <a:buNone/>
            </a:pPr>
            <a:r>
              <a:rPr lang="en-GB" dirty="0"/>
              <a:t>“The University of Michigan baseball team used a four-run fifth inning to salvage the final game in its three-game weekend series with Iowa, winning 7-5 on Saturday afternoon (April 24) at the </a:t>
            </a:r>
            <a:r>
              <a:rPr lang="en-GB" dirty="0" err="1"/>
              <a:t>Wilpon</a:t>
            </a:r>
            <a:r>
              <a:rPr lang="en-GB" dirty="0"/>
              <a:t> Baseball Complex, home of historic Ray Fisher Stadium.”</a:t>
            </a:r>
          </a:p>
          <a:p>
            <a:pPr marL="0" indent="0">
              <a:buNone/>
            </a:pPr>
            <a:endParaRPr lang="en-GB" dirty="0"/>
          </a:p>
          <a:p>
            <a:pPr marL="0" indent="0" algn="r">
              <a:buNone/>
            </a:pPr>
            <a:r>
              <a:rPr lang="en-GB" sz="2800" dirty="0"/>
              <a:t>One of these is written by a computer programme…</a:t>
            </a:r>
          </a:p>
        </p:txBody>
      </p:sp>
    </p:spTree>
    <p:extLst>
      <p:ext uri="{BB962C8B-B14F-4D97-AF65-F5344CB8AC3E}">
        <p14:creationId xmlns:p14="http://schemas.microsoft.com/office/powerpoint/2010/main" val="2534603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4502-1E38-FE49-AAD8-2FFE306181ED}"/>
              </a:ext>
            </a:extLst>
          </p:cNvPr>
          <p:cNvSpPr>
            <a:spLocks noGrp="1"/>
          </p:cNvSpPr>
          <p:nvPr>
            <p:ph type="title"/>
          </p:nvPr>
        </p:nvSpPr>
        <p:spPr/>
        <p:txBody>
          <a:bodyPr/>
          <a:lstStyle/>
          <a:p>
            <a:r>
              <a:rPr lang="en-US" dirty="0"/>
              <a:t>Telecommuting</a:t>
            </a:r>
          </a:p>
        </p:txBody>
      </p:sp>
      <p:sp>
        <p:nvSpPr>
          <p:cNvPr id="3" name="Content Placeholder 2">
            <a:extLst>
              <a:ext uri="{FF2B5EF4-FFF2-40B4-BE49-F238E27FC236}">
                <a16:creationId xmlns:a16="http://schemas.microsoft.com/office/drawing/2014/main" id="{1204FB96-2B6F-EC4C-B05F-AE7C1A210345}"/>
              </a:ext>
            </a:extLst>
          </p:cNvPr>
          <p:cNvSpPr>
            <a:spLocks noGrp="1"/>
          </p:cNvSpPr>
          <p:nvPr>
            <p:ph idx="1"/>
          </p:nvPr>
        </p:nvSpPr>
        <p:spPr>
          <a:xfrm>
            <a:off x="628650" y="1369219"/>
            <a:ext cx="5076825" cy="3263504"/>
          </a:xfrm>
        </p:spPr>
        <p:txBody>
          <a:bodyPr>
            <a:normAutofit fontScale="70000" lnSpcReduction="20000"/>
          </a:bodyPr>
          <a:lstStyle/>
          <a:p>
            <a:r>
              <a:rPr lang="en-US" dirty="0"/>
              <a:t>“The home is the place where laboring identities are produced and reproduced on an individual and generational scale”</a:t>
            </a:r>
          </a:p>
          <a:p>
            <a:r>
              <a:rPr lang="en-US" dirty="0"/>
              <a:t>“The mainstream adoption of the home office as a normal expectation indicates that… the private sphere now takes some of the utilitarian considerations of the public”</a:t>
            </a:r>
          </a:p>
          <a:p>
            <a:pPr algn="r"/>
            <a:r>
              <a:rPr lang="en-US" sz="2100" dirty="0">
                <a:solidFill>
                  <a:schemeClr val="tx1">
                    <a:lumMod val="75000"/>
                    <a:lumOff val="25000"/>
                  </a:schemeClr>
                </a:solidFill>
              </a:rPr>
              <a:t>(Gregg 2011: 136)</a:t>
            </a:r>
          </a:p>
        </p:txBody>
      </p:sp>
      <p:pic>
        <p:nvPicPr>
          <p:cNvPr id="4" name="Picture 3">
            <a:extLst>
              <a:ext uri="{FF2B5EF4-FFF2-40B4-BE49-F238E27FC236}">
                <a16:creationId xmlns:a16="http://schemas.microsoft.com/office/drawing/2014/main" id="{0F41FB43-9C4C-3542-8C92-1723BA8C96FD}"/>
              </a:ext>
            </a:extLst>
          </p:cNvPr>
          <p:cNvPicPr>
            <a:picLocks noChangeAspect="1"/>
          </p:cNvPicPr>
          <p:nvPr/>
        </p:nvPicPr>
        <p:blipFill>
          <a:blip r:embed="rId2"/>
          <a:stretch>
            <a:fillRect/>
          </a:stretch>
        </p:blipFill>
        <p:spPr>
          <a:xfrm>
            <a:off x="6324600" y="1369219"/>
            <a:ext cx="2190750" cy="2857500"/>
          </a:xfrm>
          <a:prstGeom prst="rect">
            <a:avLst/>
          </a:prstGeom>
        </p:spPr>
      </p:pic>
    </p:spTree>
    <p:extLst>
      <p:ext uri="{BB962C8B-B14F-4D97-AF65-F5344CB8AC3E}">
        <p14:creationId xmlns:p14="http://schemas.microsoft.com/office/powerpoint/2010/main" val="1777489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Turkers</a:t>
            </a:r>
            <a:r>
              <a:rPr lang="en-GB" dirty="0"/>
              <a:t>: labour ‘as a service’</a:t>
            </a:r>
          </a:p>
        </p:txBody>
      </p:sp>
      <p:sp>
        <p:nvSpPr>
          <p:cNvPr id="3" name="Content Placeholder 2"/>
          <p:cNvSpPr>
            <a:spLocks noGrp="1"/>
          </p:cNvSpPr>
          <p:nvPr>
            <p:ph idx="1"/>
          </p:nvPr>
        </p:nvSpPr>
        <p:spPr>
          <a:xfrm>
            <a:off x="457200" y="1200151"/>
            <a:ext cx="5177152" cy="3394472"/>
          </a:xfrm>
        </p:spPr>
        <p:txBody>
          <a:bodyPr>
            <a:normAutofit fontScale="92500" lnSpcReduction="20000"/>
          </a:bodyPr>
          <a:lstStyle/>
          <a:p>
            <a:r>
              <a:rPr lang="en-GB" dirty="0"/>
              <a:t>Amazon ‘Mechanical Turk’</a:t>
            </a:r>
          </a:p>
          <a:p>
            <a:pPr marL="400040" lvl="1"/>
            <a:r>
              <a:rPr lang="en-GB" sz="2600" dirty="0"/>
              <a:t>“You’ve heard of software-as-a-service. Now this is human-as-a-service” —Jeff Bezos, 2006</a:t>
            </a:r>
          </a:p>
          <a:p>
            <a:pPr marL="400040" lvl="1"/>
            <a:endParaRPr lang="en-GB" sz="2600" dirty="0"/>
          </a:p>
          <a:p>
            <a:pPr marL="400040" lvl="1"/>
            <a:r>
              <a:rPr lang="en-GB" sz="2600" dirty="0"/>
              <a:t>Establishes ‘workers as a form of infrastructure, rendering employees into reliable sources of computational processing’ (</a:t>
            </a:r>
            <a:r>
              <a:rPr lang="en-GB" sz="2600" dirty="0" err="1"/>
              <a:t>Irani</a:t>
            </a:r>
            <a:r>
              <a:rPr lang="en-GB" sz="2600" dirty="0"/>
              <a:t> &amp; </a:t>
            </a:r>
            <a:r>
              <a:rPr lang="en-GB" sz="2600" dirty="0" err="1"/>
              <a:t>Silberman</a:t>
            </a:r>
            <a:r>
              <a:rPr lang="en-GB" sz="2600" dirty="0"/>
              <a:t>, 2013)</a:t>
            </a:r>
          </a:p>
        </p:txBody>
      </p:sp>
      <p:pic>
        <p:nvPicPr>
          <p:cNvPr id="5" name="Picture 4" descr="robot-bos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340646"/>
            <a:ext cx="2590800" cy="3454400"/>
          </a:xfrm>
          <a:prstGeom prst="rect">
            <a:avLst/>
          </a:prstGeom>
        </p:spPr>
      </p:pic>
    </p:spTree>
    <p:extLst>
      <p:ext uri="{BB962C8B-B14F-4D97-AF65-F5344CB8AC3E}">
        <p14:creationId xmlns:p14="http://schemas.microsoft.com/office/powerpoint/2010/main" val="1325822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Turkers</a:t>
            </a:r>
            <a:endParaRPr lang="en-GB" dirty="0"/>
          </a:p>
        </p:txBody>
      </p:sp>
      <p:sp>
        <p:nvSpPr>
          <p:cNvPr id="3" name="Content Placeholder 2"/>
          <p:cNvSpPr>
            <a:spLocks noGrp="1"/>
          </p:cNvSpPr>
          <p:nvPr>
            <p:ph idx="1"/>
          </p:nvPr>
        </p:nvSpPr>
        <p:spPr/>
        <p:txBody>
          <a:bodyPr>
            <a:normAutofit/>
          </a:bodyPr>
          <a:lstStyle/>
          <a:p>
            <a:pPr marL="0" indent="0">
              <a:buNone/>
            </a:pPr>
            <a:r>
              <a:rPr lang="en-GB" sz="2800" dirty="0"/>
              <a:t>“</a:t>
            </a:r>
            <a:r>
              <a:rPr lang="en-GB" sz="2800" dirty="0" err="1"/>
              <a:t>Turkers</a:t>
            </a:r>
            <a:r>
              <a:rPr lang="en-GB" sz="2800" dirty="0"/>
              <a:t> for a living: The world of Amazon’s marketplace for work”, </a:t>
            </a:r>
            <a:r>
              <a:rPr lang="en-GB" sz="2800" i="1" dirty="0"/>
              <a:t>The New Yorker</a:t>
            </a:r>
          </a:p>
          <a:p>
            <a:pPr marL="0" indent="0">
              <a:buNone/>
            </a:pPr>
            <a:r>
              <a:rPr lang="en-GB" sz="1800" dirty="0">
                <a:hlinkClick r:id="rId3"/>
              </a:rPr>
              <a:t>https://www.youtube.com/watch?v=BiPm9Esx4DE</a:t>
            </a:r>
            <a:r>
              <a:rPr lang="en-GB" sz="1800" dirty="0"/>
              <a:t> </a:t>
            </a:r>
          </a:p>
        </p:txBody>
      </p:sp>
    </p:spTree>
    <p:extLst>
      <p:ext uri="{BB962C8B-B14F-4D97-AF65-F5344CB8AC3E}">
        <p14:creationId xmlns:p14="http://schemas.microsoft.com/office/powerpoint/2010/main" val="437202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Consumer as worker</a:t>
            </a:r>
          </a:p>
        </p:txBody>
      </p:sp>
      <p:sp>
        <p:nvSpPr>
          <p:cNvPr id="3" name="Content Placeholder 2"/>
          <p:cNvSpPr>
            <a:spLocks noGrp="1"/>
          </p:cNvSpPr>
          <p:nvPr>
            <p:ph idx="1"/>
          </p:nvPr>
        </p:nvSpPr>
        <p:spPr>
          <a:xfrm>
            <a:off x="457199" y="1200151"/>
            <a:ext cx="8130802" cy="3394472"/>
          </a:xfrm>
        </p:spPr>
        <p:txBody>
          <a:bodyPr>
            <a:normAutofit lnSpcReduction="10000"/>
          </a:bodyPr>
          <a:lstStyle/>
          <a:p>
            <a:pPr marL="0" indent="0">
              <a:buNone/>
            </a:pPr>
            <a:r>
              <a:rPr lang="en-GB" dirty="0"/>
              <a:t>Software </a:t>
            </a:r>
            <a:r>
              <a:rPr lang="en-GB" i="1" dirty="0"/>
              <a:t>produces</a:t>
            </a:r>
            <a:r>
              <a:rPr lang="en-GB" dirty="0"/>
              <a:t> new kinds of labour</a:t>
            </a:r>
            <a:endParaRPr lang="en-GB" i="1" dirty="0"/>
          </a:p>
          <a:p>
            <a:pPr marL="0" indent="0">
              <a:buNone/>
            </a:pPr>
            <a:endParaRPr lang="en-GB" dirty="0"/>
          </a:p>
          <a:p>
            <a:pPr marL="0" indent="0">
              <a:buNone/>
            </a:pPr>
            <a:r>
              <a:rPr lang="en-GB" dirty="0"/>
              <a:t>The data-driven economy relies on the labour of the consumer</a:t>
            </a:r>
          </a:p>
          <a:p>
            <a:pPr>
              <a:buFont typeface="Lucida Grande"/>
              <a:buChar char="–"/>
            </a:pPr>
            <a:r>
              <a:rPr lang="en-GB" sz="2600" dirty="0"/>
              <a:t>reviews &amp; ratings</a:t>
            </a:r>
          </a:p>
          <a:p>
            <a:pPr>
              <a:buFont typeface="Lucida Grande"/>
              <a:buChar char="–"/>
            </a:pPr>
            <a:r>
              <a:rPr lang="en-GB" sz="2600" dirty="0"/>
              <a:t>captured habits</a:t>
            </a:r>
          </a:p>
          <a:p>
            <a:pPr>
              <a:buFont typeface="Lucida Grande"/>
              <a:buChar char="–"/>
            </a:pPr>
            <a:r>
              <a:rPr lang="en-GB" sz="2600" dirty="0"/>
              <a:t>identifying problems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0514" y="3151204"/>
            <a:ext cx="3625053" cy="1753895"/>
          </a:xfrm>
          <a:prstGeom prst="rect">
            <a:avLst/>
          </a:prstGeom>
        </p:spPr>
      </p:pic>
    </p:spTree>
    <p:extLst>
      <p:ext uri="{BB962C8B-B14F-4D97-AF65-F5344CB8AC3E}">
        <p14:creationId xmlns:p14="http://schemas.microsoft.com/office/powerpoint/2010/main" val="3762072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farms’</a:t>
            </a:r>
          </a:p>
        </p:txBody>
      </p:sp>
      <p:sp>
        <p:nvSpPr>
          <p:cNvPr id="3" name="Content Placeholder 2"/>
          <p:cNvSpPr>
            <a:spLocks noGrp="1"/>
          </p:cNvSpPr>
          <p:nvPr>
            <p:ph idx="1"/>
          </p:nvPr>
        </p:nvSpPr>
        <p:spPr/>
        <p:txBody>
          <a:bodyPr>
            <a:normAutofit/>
          </a:bodyPr>
          <a:lstStyle/>
          <a:p>
            <a:pPr marL="0" indent="0">
              <a:buNone/>
            </a:pPr>
            <a:r>
              <a:rPr lang="en-GB" dirty="0">
                <a:hlinkClick r:id="rId3"/>
              </a:rPr>
              <a:t>https://www.youtube.com/watch?v=hsCJU9djdIc</a:t>
            </a:r>
          </a:p>
        </p:txBody>
      </p:sp>
    </p:spTree>
    <p:extLst>
      <p:ext uri="{BB962C8B-B14F-4D97-AF65-F5344CB8AC3E}">
        <p14:creationId xmlns:p14="http://schemas.microsoft.com/office/powerpoint/2010/main" val="2569822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Recap</a:t>
            </a:r>
          </a:p>
        </p:txBody>
      </p:sp>
      <p:sp>
        <p:nvSpPr>
          <p:cNvPr id="3" name="Content Placeholder 2"/>
          <p:cNvSpPr>
            <a:spLocks noGrp="1"/>
          </p:cNvSpPr>
          <p:nvPr>
            <p:ph idx="1"/>
          </p:nvPr>
        </p:nvSpPr>
        <p:spPr/>
        <p:txBody>
          <a:bodyPr>
            <a:normAutofit fontScale="77500" lnSpcReduction="20000"/>
          </a:bodyPr>
          <a:lstStyle/>
          <a:p>
            <a:pPr marL="0" indent="0">
              <a:buNone/>
            </a:pPr>
            <a:r>
              <a:rPr lang="en-GB" dirty="0"/>
              <a:t>Automation is happening, but not as fast as the technologists’ ‘dream’ (beware tech. determinism)</a:t>
            </a:r>
          </a:p>
          <a:p>
            <a:pPr marL="0" indent="0">
              <a:buNone/>
            </a:pPr>
            <a:endParaRPr lang="en-GB" dirty="0"/>
          </a:p>
          <a:p>
            <a:pPr marL="0" indent="0">
              <a:buNone/>
            </a:pPr>
            <a:r>
              <a:rPr lang="en-GB" dirty="0"/>
              <a:t>Lots of forms of work are affected by the logic of software</a:t>
            </a:r>
          </a:p>
          <a:p>
            <a:pPr marL="0" indent="0">
              <a:buNone/>
            </a:pPr>
            <a:endParaRPr lang="en-GB" dirty="0"/>
          </a:p>
          <a:p>
            <a:pPr marL="0" indent="0">
              <a:buNone/>
            </a:pPr>
            <a:r>
              <a:rPr lang="en-GB" dirty="0"/>
              <a:t>Our ways of interacting with the world through digital media can increasingly be seen as within regimes of ‘work’</a:t>
            </a:r>
          </a:p>
        </p:txBody>
      </p:sp>
    </p:spTree>
    <p:extLst>
      <p:ext uri="{BB962C8B-B14F-4D97-AF65-F5344CB8AC3E}">
        <p14:creationId xmlns:p14="http://schemas.microsoft.com/office/powerpoint/2010/main" val="2243176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90EA-0209-B443-8F76-3BFEA80562AE}"/>
              </a:ext>
            </a:extLst>
          </p:cNvPr>
          <p:cNvSpPr>
            <a:spLocks noGrp="1"/>
          </p:cNvSpPr>
          <p:nvPr>
            <p:ph type="title"/>
          </p:nvPr>
        </p:nvSpPr>
        <p:spPr/>
        <p:txBody>
          <a:bodyPr/>
          <a:lstStyle/>
          <a:p>
            <a:r>
              <a:rPr lang="en-US" dirty="0"/>
              <a:t>Digital body work?</a:t>
            </a:r>
          </a:p>
        </p:txBody>
      </p:sp>
      <p:pic>
        <p:nvPicPr>
          <p:cNvPr id="4" name="Picture 3">
            <a:extLst>
              <a:ext uri="{FF2B5EF4-FFF2-40B4-BE49-F238E27FC236}">
                <a16:creationId xmlns:a16="http://schemas.microsoft.com/office/drawing/2014/main" id="{D40C75EF-7541-314B-9F2D-011BAC1115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7669" y="1063229"/>
            <a:ext cx="2667360" cy="3961920"/>
          </a:xfrm>
          <a:prstGeom prst="rect">
            <a:avLst/>
          </a:prstGeom>
        </p:spPr>
      </p:pic>
      <p:sp>
        <p:nvSpPr>
          <p:cNvPr id="6" name="Content Placeholder 6">
            <a:extLst>
              <a:ext uri="{FF2B5EF4-FFF2-40B4-BE49-F238E27FC236}">
                <a16:creationId xmlns:a16="http://schemas.microsoft.com/office/drawing/2014/main" id="{F808E537-B892-1049-AF30-9EAEBCE6A13A}"/>
              </a:ext>
            </a:extLst>
          </p:cNvPr>
          <p:cNvSpPr>
            <a:spLocks noGrp="1"/>
          </p:cNvSpPr>
          <p:nvPr>
            <p:ph idx="1"/>
          </p:nvPr>
        </p:nvSpPr>
        <p:spPr>
          <a:xfrm>
            <a:off x="4654112" y="1268015"/>
            <a:ext cx="3943350" cy="3967163"/>
          </a:xfrm>
        </p:spPr>
        <p:txBody>
          <a:bodyPr>
            <a:normAutofit fontScale="70000" lnSpcReduction="20000"/>
          </a:bodyPr>
          <a:lstStyle/>
          <a:p>
            <a:pPr marL="0" indent="0">
              <a:buNone/>
            </a:pPr>
            <a:r>
              <a:rPr lang="en-GB" dirty="0">
                <a:latin typeface="Bookman Old Style" panose="02050604050505020204" pitchFamily="18" charset="0"/>
              </a:rPr>
              <a:t>“</a:t>
            </a:r>
            <a:r>
              <a:rPr lang="en-GB" b="1" dirty="0">
                <a:latin typeface="Bookman Old Style" panose="02050604050505020204" pitchFamily="18" charset="0"/>
              </a:rPr>
              <a:t>On Instagram, people do not have equal access to this “star system” of attention as currency</a:t>
            </a:r>
            <a:r>
              <a:rPr lang="en-GB" dirty="0">
                <a:latin typeface="Bookman Old Style" panose="02050604050505020204" pitchFamily="18" charset="0"/>
              </a:rPr>
              <a:t>. …</a:t>
            </a:r>
            <a:r>
              <a:rPr lang="en-GB" b="1" dirty="0">
                <a:latin typeface="Bookman Old Style" panose="02050604050505020204" pitchFamily="18" charset="0"/>
              </a:rPr>
              <a:t>the Instafamous reinforce [this] </a:t>
            </a:r>
            <a:r>
              <a:rPr lang="en-GB" dirty="0">
                <a:latin typeface="Bookman Old Style" panose="02050604050505020204" pitchFamily="18" charset="0"/>
              </a:rPr>
              <a:t>by appealing to audiences using the </a:t>
            </a:r>
            <a:r>
              <a:rPr lang="en-GB" b="1" dirty="0">
                <a:latin typeface="Bookman Old Style" panose="02050604050505020204" pitchFamily="18" charset="0"/>
              </a:rPr>
              <a:t>familiar trappings of thin but buxom bodies, sports cars, and designer clothes</a:t>
            </a:r>
            <a:r>
              <a:rPr lang="en-GB" dirty="0">
                <a:latin typeface="Bookman Old Style" panose="02050604050505020204" pitchFamily="18" charset="0"/>
              </a:rPr>
              <a:t>.”</a:t>
            </a:r>
          </a:p>
          <a:p>
            <a:pPr marL="0" indent="0" algn="r">
              <a:buNone/>
            </a:pPr>
            <a:r>
              <a:rPr lang="en-GB" sz="2600" dirty="0">
                <a:latin typeface="Bookman Old Style" panose="02050604050505020204" pitchFamily="18" charset="0"/>
              </a:rPr>
              <a:t>(Marwick 2015: 157)</a:t>
            </a:r>
            <a:endParaRPr lang="en-US" sz="2600" dirty="0">
              <a:latin typeface="Bookman Old Style" panose="02050604050505020204" pitchFamily="18" charset="0"/>
            </a:endParaRPr>
          </a:p>
        </p:txBody>
      </p:sp>
    </p:spTree>
    <p:extLst>
      <p:ext uri="{BB962C8B-B14F-4D97-AF65-F5344CB8AC3E}">
        <p14:creationId xmlns:p14="http://schemas.microsoft.com/office/powerpoint/2010/main" val="4262445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
            <a:ext cx="4314825" cy="331425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59538" y="1850572"/>
            <a:ext cx="4896560" cy="3308046"/>
          </a:xfrm>
          <a:prstGeom prst="rect">
            <a:avLst/>
          </a:prstGeom>
        </p:spPr>
      </p:pic>
      <p:pic>
        <p:nvPicPr>
          <p:cNvPr id="6" name="Picture 5" descr="Screen shot 2012-02-09 at 14.56.25.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59537" y="0"/>
            <a:ext cx="4896558" cy="260350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2603501"/>
            <a:ext cx="4967111" cy="2543023"/>
          </a:xfrm>
          <a:prstGeom prst="rect">
            <a:avLst/>
          </a:prstGeom>
        </p:spPr>
      </p:pic>
      <p:sp>
        <p:nvSpPr>
          <p:cNvPr id="5" name="Title 4">
            <a:extLst>
              <a:ext uri="{FF2B5EF4-FFF2-40B4-BE49-F238E27FC236}">
                <a16:creationId xmlns:a16="http://schemas.microsoft.com/office/drawing/2014/main" id="{3E08CCA4-5FDA-554F-BC0F-2CA4CC66F7BE}"/>
              </a:ext>
            </a:extLst>
          </p:cNvPr>
          <p:cNvSpPr>
            <a:spLocks noGrp="1"/>
          </p:cNvSpPr>
          <p:nvPr>
            <p:ph type="title"/>
          </p:nvPr>
        </p:nvSpPr>
        <p:spPr/>
        <p:txBody>
          <a:bodyPr>
            <a:normAutofit fontScale="90000"/>
          </a:bodyPr>
          <a:lstStyle/>
          <a:p>
            <a:r>
              <a:rPr lang="en-US" dirty="0"/>
              <a:t>‘Post-industrial landscapes’</a:t>
            </a:r>
          </a:p>
        </p:txBody>
      </p:sp>
    </p:spTree>
    <p:extLst>
      <p:ext uri="{BB962C8B-B14F-4D97-AF65-F5344CB8AC3E}">
        <p14:creationId xmlns:p14="http://schemas.microsoft.com/office/powerpoint/2010/main" val="1327815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888C-5679-E745-94F9-CC131573CE5C}"/>
              </a:ext>
            </a:extLst>
          </p:cNvPr>
          <p:cNvSpPr>
            <a:spLocks noGrp="1"/>
          </p:cNvSpPr>
          <p:nvPr>
            <p:ph type="title"/>
          </p:nvPr>
        </p:nvSpPr>
        <p:spPr/>
        <p:txBody>
          <a:bodyPr/>
          <a:lstStyle/>
          <a:p>
            <a:r>
              <a:rPr lang="en-US" dirty="0"/>
              <a:t>Surveillance</a:t>
            </a:r>
          </a:p>
        </p:txBody>
      </p:sp>
      <p:pic>
        <p:nvPicPr>
          <p:cNvPr id="4" name="Content Placeholder 3">
            <a:extLst>
              <a:ext uri="{FF2B5EF4-FFF2-40B4-BE49-F238E27FC236}">
                <a16:creationId xmlns:a16="http://schemas.microsoft.com/office/drawing/2014/main" id="{7A92AE50-8FFB-5D46-956F-6271CBB037D1}"/>
              </a:ext>
            </a:extLst>
          </p:cNvPr>
          <p:cNvPicPr>
            <a:picLocks noGrp="1" noChangeAspect="1"/>
          </p:cNvPicPr>
          <p:nvPr>
            <p:ph idx="1"/>
          </p:nvPr>
        </p:nvPicPr>
        <p:blipFill>
          <a:blip r:embed="rId2"/>
          <a:stretch>
            <a:fillRect/>
          </a:stretch>
        </p:blipFill>
        <p:spPr>
          <a:xfrm>
            <a:off x="2940248" y="1369219"/>
            <a:ext cx="3263504" cy="3263504"/>
          </a:xfrm>
          <a:prstGeom prst="rect">
            <a:avLst/>
          </a:prstGeom>
        </p:spPr>
      </p:pic>
    </p:spTree>
    <p:extLst>
      <p:ext uri="{BB962C8B-B14F-4D97-AF65-F5344CB8AC3E}">
        <p14:creationId xmlns:p14="http://schemas.microsoft.com/office/powerpoint/2010/main" val="2308297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Surveillance in ‘customer fulfilment’</a:t>
            </a:r>
          </a:p>
        </p:txBody>
      </p:sp>
      <p:sp>
        <p:nvSpPr>
          <p:cNvPr id="3" name="Content Placeholder 2"/>
          <p:cNvSpPr>
            <a:spLocks noGrp="1"/>
          </p:cNvSpPr>
          <p:nvPr>
            <p:ph idx="1"/>
          </p:nvPr>
        </p:nvSpPr>
        <p:spPr>
          <a:xfrm>
            <a:off x="457200" y="1200151"/>
            <a:ext cx="8229600" cy="1797164"/>
          </a:xfrm>
        </p:spPr>
        <p:txBody>
          <a:bodyPr>
            <a:normAutofit fontScale="92500" lnSpcReduction="10000"/>
          </a:bodyPr>
          <a:lstStyle/>
          <a:p>
            <a:r>
              <a:rPr lang="en-GB" sz="2600" dirty="0"/>
              <a:t>Arm-mounted terminals managed by warehouse management systems (programmes)</a:t>
            </a:r>
          </a:p>
          <a:p>
            <a:pPr lvl="1"/>
            <a:r>
              <a:rPr lang="en-GB" sz="2200" dirty="0"/>
              <a:t>Instructs pickers/ loaders</a:t>
            </a:r>
          </a:p>
          <a:p>
            <a:pPr lvl="1"/>
            <a:r>
              <a:rPr lang="en-GB" sz="2200" dirty="0" err="1"/>
              <a:t>Surveils</a:t>
            </a:r>
            <a:r>
              <a:rPr lang="en-GB" sz="2200" dirty="0"/>
              <a:t> pickers/ loaders</a:t>
            </a:r>
          </a:p>
          <a:p>
            <a:pPr lvl="1"/>
            <a:r>
              <a:rPr lang="en-GB" sz="2200" dirty="0"/>
              <a:t>Constructs a measure of productivity</a:t>
            </a:r>
          </a:p>
        </p:txBody>
      </p:sp>
      <p:pic>
        <p:nvPicPr>
          <p:cNvPr id="6" name="Picture 5"/>
          <p:cNvPicPr>
            <a:picLocks noChangeAspect="1"/>
          </p:cNvPicPr>
          <p:nvPr/>
        </p:nvPicPr>
        <p:blipFill>
          <a:blip r:embed="rId2"/>
          <a:stretch>
            <a:fillRect/>
          </a:stretch>
        </p:blipFill>
        <p:spPr>
          <a:xfrm>
            <a:off x="2038350" y="3071301"/>
            <a:ext cx="4876800" cy="1706880"/>
          </a:xfrm>
          <a:prstGeom prst="rect">
            <a:avLst/>
          </a:prstGeom>
        </p:spPr>
      </p:pic>
    </p:spTree>
    <p:extLst>
      <p:ext uri="{BB962C8B-B14F-4D97-AF65-F5344CB8AC3E}">
        <p14:creationId xmlns:p14="http://schemas.microsoft.com/office/powerpoint/2010/main" val="364349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8686800" cy="857250"/>
          </a:xfrm>
        </p:spPr>
        <p:txBody>
          <a:bodyPr>
            <a:normAutofit fontScale="90000"/>
          </a:bodyPr>
          <a:lstStyle/>
          <a:p>
            <a:r>
              <a:rPr lang="en-GB" dirty="0"/>
              <a:t>Surveillance in ‘customer fulfilment’</a:t>
            </a:r>
          </a:p>
        </p:txBody>
      </p:sp>
      <p:sp>
        <p:nvSpPr>
          <p:cNvPr id="3" name="Content Placeholder 2"/>
          <p:cNvSpPr>
            <a:spLocks noGrp="1"/>
          </p:cNvSpPr>
          <p:nvPr>
            <p:ph idx="1"/>
          </p:nvPr>
        </p:nvSpPr>
        <p:spPr/>
        <p:txBody>
          <a:bodyPr>
            <a:normAutofit fontScale="92500" lnSpcReduction="20000"/>
          </a:bodyPr>
          <a:lstStyle/>
          <a:p>
            <a:r>
              <a:rPr lang="en-GB" dirty="0"/>
              <a:t>Amazon:</a:t>
            </a:r>
          </a:p>
          <a:p>
            <a:pPr lvl="1"/>
            <a:r>
              <a:rPr lang="en-GB" dirty="0"/>
              <a:t>Daily targets: load/pick </a:t>
            </a:r>
            <a:r>
              <a:rPr lang="en-GB" i="1" dirty="0"/>
              <a:t>n</a:t>
            </a:r>
            <a:r>
              <a:rPr lang="en-GB" dirty="0"/>
              <a:t> per hour</a:t>
            </a:r>
          </a:p>
          <a:p>
            <a:pPr lvl="1"/>
            <a:r>
              <a:rPr lang="en-GB" dirty="0"/>
              <a:t>Targets keep rising</a:t>
            </a:r>
          </a:p>
          <a:p>
            <a:pPr lvl="1"/>
            <a:r>
              <a:rPr lang="en-GB" dirty="0"/>
              <a:t>‘Three strikes’</a:t>
            </a:r>
          </a:p>
          <a:p>
            <a:pPr lvl="1"/>
            <a:r>
              <a:rPr lang="en-GB" dirty="0"/>
              <a:t>Checks for unscheduled breaks</a:t>
            </a:r>
          </a:p>
          <a:p>
            <a:endParaRPr lang="en-GB" dirty="0"/>
          </a:p>
          <a:p>
            <a:r>
              <a:rPr lang="en-GB" dirty="0"/>
              <a:t>Policy/rules are coded: programmatic policy directs (lower-level) management</a:t>
            </a:r>
          </a:p>
        </p:txBody>
      </p:sp>
    </p:spTree>
    <p:extLst>
      <p:ext uri="{BB962C8B-B14F-4D97-AF65-F5344CB8AC3E}">
        <p14:creationId xmlns:p14="http://schemas.microsoft.com/office/powerpoint/2010/main" val="1619364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Amazon in the UK</a:t>
            </a:r>
          </a:p>
        </p:txBody>
      </p:sp>
      <p:sp>
        <p:nvSpPr>
          <p:cNvPr id="5" name="Content Placeholder 4"/>
          <p:cNvSpPr>
            <a:spLocks noGrp="1"/>
          </p:cNvSpPr>
          <p:nvPr>
            <p:ph idx="1"/>
          </p:nvPr>
        </p:nvSpPr>
        <p:spPr/>
        <p:txBody>
          <a:bodyPr/>
          <a:lstStyle/>
          <a:p>
            <a:pPr marL="0" indent="0">
              <a:buNone/>
            </a:pPr>
            <a:r>
              <a:rPr lang="en-GB" sz="2800" dirty="0"/>
              <a:t>“The Truth behind the Click”, BBC Panorama, 2013:</a:t>
            </a:r>
          </a:p>
          <a:p>
            <a:pPr marL="0" indent="0">
              <a:buNone/>
            </a:pPr>
            <a:r>
              <a:rPr lang="en-GB" sz="2000" dirty="0">
                <a:hlinkClick r:id="rId3"/>
              </a:rPr>
              <a:t>https://www.youtube.com/watch?v=dw4hMw-9leE</a:t>
            </a:r>
            <a:r>
              <a:rPr lang="en-GB" sz="2000" dirty="0"/>
              <a:t> </a:t>
            </a:r>
          </a:p>
        </p:txBody>
      </p:sp>
    </p:spTree>
    <p:extLst>
      <p:ext uri="{BB962C8B-B14F-4D97-AF65-F5344CB8AC3E}">
        <p14:creationId xmlns:p14="http://schemas.microsoft.com/office/powerpoint/2010/main" val="3472619596"/>
      </p:ext>
    </p:extLst>
  </p:cSld>
  <p:clrMapOvr>
    <a:masterClrMapping/>
  </p:clrMapOvr>
</p:sld>
</file>

<file path=ppt/theme/theme1.xml><?xml version="1.0" encoding="utf-8"?>
<a:theme xmlns:a="http://schemas.openxmlformats.org/drawingml/2006/main" name="technolo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technology.thmx</Template>
  <TotalTime>1755</TotalTime>
  <Words>1258</Words>
  <Application>Microsoft Macintosh PowerPoint</Application>
  <PresentationFormat>On-screen Show (16:9)</PresentationFormat>
  <Paragraphs>130</Paragraphs>
  <Slides>34</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Baskerville</vt:lpstr>
      <vt:lpstr>Bookman Old Style</vt:lpstr>
      <vt:lpstr>Calibri</vt:lpstr>
      <vt:lpstr>Clarendon</vt:lpstr>
      <vt:lpstr>Futura</vt:lpstr>
      <vt:lpstr>Helvetica</vt:lpstr>
      <vt:lpstr>Helvetica Light</vt:lpstr>
      <vt:lpstr>Helvetica Light</vt:lpstr>
      <vt:lpstr>L Clarendon Light</vt:lpstr>
      <vt:lpstr>Lucida Grande</vt:lpstr>
      <vt:lpstr>technology</vt:lpstr>
      <vt:lpstr>Working in a digital age</vt:lpstr>
      <vt:lpstr>Today</vt:lpstr>
      <vt:lpstr>Telecommuting</vt:lpstr>
      <vt:lpstr>Digital body work?</vt:lpstr>
      <vt:lpstr>‘Post-industrial landscapes’</vt:lpstr>
      <vt:lpstr>Surveillance</vt:lpstr>
      <vt:lpstr>Surveillance in ‘customer fulfilment’</vt:lpstr>
      <vt:lpstr>Surveillance in ‘customer fulfilment’</vt:lpstr>
      <vt:lpstr>Amazon in the UK</vt:lpstr>
      <vt:lpstr>Precarious?</vt:lpstr>
      <vt:lpstr>Epoch</vt:lpstr>
      <vt:lpstr>Epoch</vt:lpstr>
      <vt:lpstr>An economic story</vt:lpstr>
      <vt:lpstr>Automation anxiety</vt:lpstr>
      <vt:lpstr>Automation anxiety</vt:lpstr>
      <vt:lpstr>Automation anxiety</vt:lpstr>
      <vt:lpstr>An old story</vt:lpstr>
      <vt:lpstr>Risks</vt:lpstr>
      <vt:lpstr>An economic story</vt:lpstr>
      <vt:lpstr>Different kinds of labour</vt:lpstr>
      <vt:lpstr>Amazon</vt:lpstr>
      <vt:lpstr>Automation?</vt:lpstr>
      <vt:lpstr>Connotations</vt:lpstr>
      <vt:lpstr>Automation</vt:lpstr>
      <vt:lpstr>COMPUTER SAYS…</vt:lpstr>
      <vt:lpstr>PowerPoint Presentation</vt:lpstr>
      <vt:lpstr>Business of “impacts”</vt:lpstr>
      <vt:lpstr>PowerPoint Presentation</vt:lpstr>
      <vt:lpstr>Journalists beware…</vt:lpstr>
      <vt:lpstr>Turkers: labour ‘as a service’</vt:lpstr>
      <vt:lpstr>Turkers</vt:lpstr>
      <vt:lpstr>Consumer as worker</vt:lpstr>
      <vt:lpstr>‘Click farms’</vt:lpstr>
      <vt:lpstr>Recap</vt:lpstr>
    </vt:vector>
  </TitlesOfParts>
  <Company>University of Exeter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in a digital age</dc:title>
  <dc:creator>Sam Kinsley</dc:creator>
  <cp:lastModifiedBy>Kinsley, Sam</cp:lastModifiedBy>
  <cp:revision>41</cp:revision>
  <dcterms:created xsi:type="dcterms:W3CDTF">2016-03-08T19:02:47Z</dcterms:created>
  <dcterms:modified xsi:type="dcterms:W3CDTF">2022-02-13T20:50:33Z</dcterms:modified>
</cp:coreProperties>
</file>