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42"/>
  </p:notesMasterIdLst>
  <p:sldIdLst>
    <p:sldId id="256" r:id="rId2"/>
    <p:sldId id="257" r:id="rId3"/>
    <p:sldId id="271" r:id="rId4"/>
    <p:sldId id="267" r:id="rId5"/>
    <p:sldId id="269" r:id="rId6"/>
    <p:sldId id="268" r:id="rId7"/>
    <p:sldId id="261" r:id="rId8"/>
    <p:sldId id="281" r:id="rId9"/>
    <p:sldId id="265" r:id="rId10"/>
    <p:sldId id="266" r:id="rId11"/>
    <p:sldId id="287" r:id="rId12"/>
    <p:sldId id="290" r:id="rId13"/>
    <p:sldId id="289" r:id="rId14"/>
    <p:sldId id="291" r:id="rId15"/>
    <p:sldId id="288" r:id="rId16"/>
    <p:sldId id="280" r:id="rId17"/>
    <p:sldId id="270" r:id="rId18"/>
    <p:sldId id="262" r:id="rId19"/>
    <p:sldId id="301" r:id="rId20"/>
    <p:sldId id="278" r:id="rId21"/>
    <p:sldId id="282" r:id="rId22"/>
    <p:sldId id="279" r:id="rId23"/>
    <p:sldId id="283" r:id="rId24"/>
    <p:sldId id="274" r:id="rId25"/>
    <p:sldId id="276" r:id="rId26"/>
    <p:sldId id="275" r:id="rId27"/>
    <p:sldId id="285" r:id="rId28"/>
    <p:sldId id="292" r:id="rId29"/>
    <p:sldId id="302" r:id="rId30"/>
    <p:sldId id="295" r:id="rId31"/>
    <p:sldId id="273" r:id="rId32"/>
    <p:sldId id="303" r:id="rId33"/>
    <p:sldId id="293" r:id="rId34"/>
    <p:sldId id="294" r:id="rId35"/>
    <p:sldId id="263" r:id="rId36"/>
    <p:sldId id="297" r:id="rId37"/>
    <p:sldId id="298" r:id="rId38"/>
    <p:sldId id="300" r:id="rId39"/>
    <p:sldId id="299" r:id="rId40"/>
    <p:sldId id="259" r:id="rId4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723"/>
    <p:restoredTop sz="94646"/>
  </p:normalViewPr>
  <p:slideViewPr>
    <p:cSldViewPr snapToGrid="0" snapToObjects="1" showGuides="1">
      <p:cViewPr varScale="1">
        <p:scale>
          <a:sx n="234" d="100"/>
          <a:sy n="234" d="100"/>
        </p:scale>
        <p:origin x="184" y="40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B9A73-C6E5-E54C-83B7-378BDC214278}" type="datetimeFigureOut">
              <a:rPr lang="en-US" smtClean="0"/>
              <a:t>12/1/23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A3E342-FA7E-4044-A4DC-FEF125BB1B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75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Chauvet</a:t>
            </a:r>
            <a:r>
              <a:rPr lang="en-GB" baseline="0" dirty="0"/>
              <a:t> cave painting c. 30k years ago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E342-FA7E-4044-A4DC-FEF125BB1B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1016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Plato put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Thamus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king of Egypt, in dialogue with Thoth, Egyptian god of arithmetic,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argue over the merit of writing.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E342-FA7E-4044-A4DC-FEF125BB1BC2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01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GB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Tărtăria</a:t>
            </a:r>
            <a:r>
              <a:rPr lang="en-GB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tablets – </a:t>
            </a:r>
            <a:r>
              <a:rPr lang="en-GB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neolithic</a:t>
            </a:r>
            <a:r>
              <a: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pictograms known as </a:t>
            </a:r>
            <a:r>
              <a:rPr lang="en-GB" sz="1200" b="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Vinča</a:t>
            </a:r>
            <a:r>
              <a:rPr lang="en-GB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symbols ~ proto-writing c.5500BC (contested)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E342-FA7E-4044-A4DC-FEF125BB1BC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339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Cuneiform clay tablet, </a:t>
            </a:r>
            <a:r>
              <a:rPr lang="en-GB" dirty="0" err="1"/>
              <a:t>Sumeria</a:t>
            </a:r>
            <a:r>
              <a:rPr lang="en-GB" dirty="0"/>
              <a:t>, c. 3500BC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E342-FA7E-4044-A4DC-FEF125BB1BC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261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Seal impression naming king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Peribsen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2nd Dynasty, Ancient Egypt c. 2800BC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E342-FA7E-4044-A4DC-FEF125BB1BC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774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Rosetta stone ~ 200BC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E342-FA7E-4044-A4DC-FEF125BB1BC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47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Cuneiform clay tablet, </a:t>
            </a:r>
            <a:r>
              <a:rPr lang="en-GB" dirty="0" err="1"/>
              <a:t>Sumeria</a:t>
            </a:r>
            <a:r>
              <a:rPr lang="en-GB" dirty="0"/>
              <a:t>, c. 3500BC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E342-FA7E-4044-A4DC-FEF125BB1BC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1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Now London Gazette – official government record, continuously published since 1665.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E342-FA7E-4044-A4DC-FEF125BB1BC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549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Immediately turned into a sensationalised fable</a:t>
            </a:r>
            <a:r>
              <a:rPr lang="en-GB" baseline="0" dirty="0"/>
              <a:t> – first in Bayes 1739 book and later by </a:t>
            </a:r>
            <a:r>
              <a:rPr lang="en-GB" baseline="0" dirty="0" err="1"/>
              <a:t>victorians</a:t>
            </a:r>
            <a:r>
              <a:rPr lang="en-GB" baseline="0" dirty="0"/>
              <a:t>. Becomes a </a:t>
            </a:r>
            <a:r>
              <a:rPr lang="en-GB" baseline="0"/>
              <a:t>national myth.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E342-FA7E-4044-A4DC-FEF125BB1BC2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0360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Jaquard</a:t>
            </a:r>
            <a:r>
              <a:rPr lang="en-GB" dirty="0"/>
              <a:t> loom, c.</a:t>
            </a:r>
            <a:r>
              <a:rPr lang="en-GB" baseline="0" dirty="0"/>
              <a:t> 1800s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3E342-FA7E-4044-A4DC-FEF125BB1BC2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72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0D90-0D8F-4E0A-6E0D-F360F78D65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304800"/>
            <a:ext cx="7886700" cy="1790700"/>
          </a:xfrm>
        </p:spPr>
        <p:txBody>
          <a:bodyPr anchor="ctr"/>
          <a:lstStyle>
            <a:lvl1pPr algn="l">
              <a:defRPr sz="4500" b="1" i="0"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3CB53B-68CB-4BB2-D2B4-E956266338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580" y="3741420"/>
            <a:ext cx="7303770" cy="628650"/>
          </a:xfrm>
        </p:spPr>
        <p:txBody>
          <a:bodyPr>
            <a:noAutofit/>
          </a:bodyPr>
          <a:lstStyle>
            <a:lvl1pPr marL="0" indent="0" algn="r">
              <a:buNone/>
              <a:defRPr sz="2800" b="1" i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209481-A10D-740F-26F4-C0B97664D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313A-D2D6-F141-AC0D-A08000320207}" type="datetimeFigureOut">
              <a:rPr lang="en-US" smtClean="0"/>
              <a:pPr/>
              <a:t>12/1/23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3FF64-AC8F-1677-D0F4-21FB853BF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1DC30B-113D-E2FA-C48E-2229A8541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4E0B-28CF-B74B-A66F-A196596783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1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67">
          <p15:clr>
            <a:srgbClr val="FBAE40"/>
          </p15:clr>
        </p15:guide>
        <p15:guide id="2" pos="38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1D59F-DF7A-C56E-DC57-F462DDE5F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C3D2CA-C73E-FF00-BD50-65C491F9D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14DF1-DAAD-B51E-CC70-16BD8C49F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DA0936-6E8E-AC92-29EC-297CF19AD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12/1/23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EB7201-B727-6A11-EB77-144E4982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066AF-9EF7-C32A-53F2-672193B5E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28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8D8E3-BB4D-8BE4-F3CF-A1958564A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C12434-3520-786D-932F-141CC4092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54741-1D91-CE70-EBF2-759D65BED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12/1/23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C1C95-0962-F604-6234-361F38B31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75C9C-FB3F-9E4B-3AB3-1C3A39E3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77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083299-6698-20BF-5450-A3E53F373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E0B6B0-D3B9-6BDC-9725-CB03EA5C0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149F17-52EE-B1C4-06DB-AAB74C40B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12/1/23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AC1883-3A17-57EC-AB41-611A9007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B6890-22F0-D842-02B9-0B6C4E496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3628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074486"/>
            <a:ext cx="7772400" cy="1021556"/>
          </a:xfrm>
        </p:spPr>
        <p:txBody>
          <a:bodyPr anchor="t">
            <a:normAutofit/>
          </a:bodyPr>
          <a:lstStyle>
            <a:lvl1pPr algn="ctr">
              <a:defRPr sz="3800" b="1" i="0" cap="all" baseline="0">
                <a:latin typeface="Futura" panose="020B0602020204020303" pitchFamily="34" charset="-79"/>
                <a:cs typeface="Futura" panose="020B0602020204020303" pitchFamily="34" charset="-79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pPr/>
              <a:t>12/1/23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098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1372112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ookman Old Style"/>
              <a:cs typeface="Bookman Old Style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80507"/>
            <a:ext cx="7772400" cy="110251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195C9C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3716258"/>
            <a:ext cx="7086600" cy="698288"/>
          </a:xfrm>
        </p:spPr>
        <p:txBody>
          <a:bodyPr>
            <a:normAutofit/>
          </a:bodyPr>
          <a:lstStyle>
            <a:lvl1pPr marL="0" indent="0" algn="r">
              <a:buNone/>
              <a:defRPr sz="3000" b="1">
                <a:solidFill>
                  <a:schemeClr val="tx1">
                    <a:tint val="75000"/>
                  </a:schemeClr>
                </a:solidFill>
                <a:latin typeface="Bookman Old Style"/>
                <a:cs typeface="Bookman Old Style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EDE2313A-D2D6-F141-AC0D-A08000320207}" type="datetimeFigureOut">
              <a:rPr lang="en-US" smtClean="0"/>
              <a:pPr/>
              <a:t>12/1/23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A2AA4E0B-28CF-B74B-A66F-A196596783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07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9144000" cy="96917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ookman Old Style"/>
              <a:cs typeface="Bookman Old Style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>
            <a:normAutofit/>
          </a:bodyPr>
          <a:lstStyle>
            <a:lvl1pPr algn="r">
              <a:defRPr sz="3600" b="0" i="0">
                <a:solidFill>
                  <a:srgbClr val="195C9C"/>
                </a:solidFill>
                <a:latin typeface="Bookman Old Style"/>
                <a:cs typeface="Bookman Old Style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  <a:lvl2pPr>
              <a:defRPr>
                <a:latin typeface="Bookman Old Style"/>
                <a:cs typeface="Bookman Old Style"/>
              </a:defRPr>
            </a:lvl2pPr>
            <a:lvl3pPr>
              <a:defRPr>
                <a:latin typeface="Bookman Old Style"/>
                <a:cs typeface="Bookman Old Style"/>
              </a:defRPr>
            </a:lvl3pPr>
            <a:lvl4pPr>
              <a:defRPr>
                <a:latin typeface="Bookman Old Style"/>
                <a:cs typeface="Bookman Old Style"/>
              </a:defRPr>
            </a:lvl4pPr>
            <a:lvl5pPr>
              <a:defRPr>
                <a:latin typeface="Bookman Old Style"/>
                <a:cs typeface="Bookman Old Style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EDE2313A-D2D6-F141-AC0D-A08000320207}" type="datetimeFigureOut">
              <a:rPr lang="en-US" smtClean="0"/>
              <a:pPr/>
              <a:t>12/1/23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>
            <a:lvl1pPr>
              <a:defRPr>
                <a:latin typeface="Bookman Old Style"/>
                <a:cs typeface="Bookman Old Style"/>
              </a:defRPr>
            </a:lvl1pPr>
          </a:lstStyle>
          <a:p>
            <a:fld id="{A2AA4E0B-28CF-B74B-A66F-A196596783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0730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074486"/>
            <a:ext cx="7772400" cy="1021556"/>
          </a:xfrm>
        </p:spPr>
        <p:txBody>
          <a:bodyPr anchor="t">
            <a:normAutofit/>
          </a:bodyPr>
          <a:lstStyle>
            <a:lvl1pPr algn="ctr">
              <a:defRPr sz="3600" b="1" i="0" cap="none">
                <a:latin typeface="Bookman Old Style"/>
                <a:cs typeface="Bookman Old Style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12/1/23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34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2E19-3BE1-E08A-24C5-57082C99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25F4B-F13E-9A49-D4FE-1060765C0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884DD-1AB3-83EE-DDC9-582FAC1C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313A-D2D6-F141-AC0D-A08000320207}" type="datetimeFigureOut">
              <a:rPr lang="en-US" smtClean="0"/>
              <a:pPr/>
              <a:t>12/1/23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0F308-8EBA-4CDB-0AD0-135EAC26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376A-3949-967D-DB05-53641A20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A4E0B-28CF-B74B-A66F-A1965967831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353B24-A3E1-AEAC-CCFA-87E1EF164C80}"/>
              </a:ext>
            </a:extLst>
          </p:cNvPr>
          <p:cNvSpPr/>
          <p:nvPr userDrawn="1"/>
        </p:nvSpPr>
        <p:spPr>
          <a:xfrm>
            <a:off x="1" y="0"/>
            <a:ext cx="9144000" cy="969170"/>
          </a:xfrm>
          <a:prstGeom prst="rect">
            <a:avLst/>
          </a:prstGeom>
          <a:solidFill>
            <a:schemeClr val="bg1">
              <a:alpha val="4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311690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3">
          <p15:clr>
            <a:srgbClr val="FBAE40"/>
          </p15:clr>
        </p15:guide>
        <p15:guide id="2" pos="537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2E19-3BE1-E08A-24C5-57082C99F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437681" y="273844"/>
            <a:ext cx="11953031" cy="994172"/>
          </a:xfrm>
        </p:spPr>
        <p:txBody>
          <a:bodyPr>
            <a:noAutofit/>
          </a:bodyPr>
          <a:lstStyle>
            <a:lvl1pPr>
              <a:defRPr sz="5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25F4B-F13E-9A49-D4FE-1060765C0C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82291"/>
            <a:ext cx="7886700" cy="3150432"/>
          </a:xfrm>
        </p:spPr>
        <p:txBody>
          <a:bodyPr/>
          <a:lstStyle>
            <a:lvl1pPr>
              <a:defRPr sz="3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884DD-1AB3-83EE-DDC9-582FAC1C3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pPr/>
              <a:t>12/1/23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0F308-8EBA-4CDB-0AD0-135EAC268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7376A-3949-967D-DB05-53641A200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6531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35">
          <p15:clr>
            <a:srgbClr val="FBAE40"/>
          </p15:clr>
        </p15:guide>
        <p15:guide id="2" pos="53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7B018-3788-8D73-16D4-050E2D62F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501974"/>
            <a:ext cx="7886700" cy="2139553"/>
          </a:xfrm>
        </p:spPr>
        <p:txBody>
          <a:bodyPr anchor="ctr"/>
          <a:lstStyle>
            <a:lvl1pPr algn="ctr">
              <a:defRPr sz="4500" b="1" i="0">
                <a:latin typeface="Helvetica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1FD20-47F9-2D03-5FD9-5F8C1FF10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41526"/>
            <a:ext cx="7886700" cy="924163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2F26E-F75C-1824-B562-7FFC3DDBD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pPr/>
              <a:t>12/1/23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F44D3-AAF6-F478-0D76-45EA7CA11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2C5EC-1184-8E0C-0DFD-F646283D4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1172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E083B-78AA-5E8E-FBF1-0AA4D2B34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73BA3-CFE2-8F87-E88D-3D4BA6122B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869E9-B1C9-7D1C-308D-F81738BD90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C9F26F-CA03-117F-E27F-A599F0D9C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12/1/23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7002B-4A9B-F16C-B626-4FCC55E0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62264-0CAC-C01A-CA89-6D013A4EF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23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04D76-E763-2119-9107-75593C1C0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EF7F51-E4F1-EBC9-AA97-482786828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9019-DF2F-1A9C-C529-FE46BD420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33C942-F70F-0575-889B-BFAC2BD81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165735-0478-A673-8FB8-E2A45BCE6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0999A-4A63-2DCF-D566-11AEB63D6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12/1/23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1B6C4-7258-B232-6B19-0808B327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D6502-F61E-CC05-2FA8-B1637A6B3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1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4B3EA-20B5-C2A2-9996-E5FC86743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74664"/>
            <a:ext cx="7886700" cy="9941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C68C68-84A8-05C1-04B7-B1DD68688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12/1/23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B5AFE-2CAA-A26B-71DA-81CE9D2B3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B15439-5119-2093-A05E-C5FF7E9A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1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42D97E-AEF1-1199-89DC-EC95DB9DF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12/1/23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C20D6-EBF8-EEAB-C56A-F1DCC7A4B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C770D-A3B2-5039-86B0-5B501466A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01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FFB5D-64CE-0AD9-9E12-55442EBCE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C144F-8184-DF63-2598-BA48626FA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0EA49-0EB6-D5E7-3387-294B6100B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B352D-DCFF-0B78-3D7D-8344887D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C10B8-7729-ED42-8822-4031B6660AD3}" type="datetimeFigureOut">
              <a:rPr lang="en-US" smtClean="0"/>
              <a:t>12/1/23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5F9A73-BBDD-8DA4-A189-4431ED208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05F6C9-B723-ACFD-6996-F381CFACA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74866-CE55-FE47-8552-B22C8CED49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58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DF571F-7823-88DF-2EC3-612F98ECB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5123F-FB4E-5292-BC3D-4F7B77876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B58E9-7279-079A-D56F-EB6CEAC2B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C10B8-7729-ED42-8822-4031B6660AD3}" type="datetimeFigureOut">
              <a:rPr lang="en-US" smtClean="0"/>
              <a:pPr/>
              <a:t>12/1/23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2F68B3-8CF5-8CB6-CD0B-032DC7BED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1CB8B-3766-2772-D3D1-ED8A0FEB9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74866-CE55-FE47-8552-B22C8CED492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95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649" r:id="rId14"/>
    <p:sldLayoutId id="2147483650" r:id="rId15"/>
    <p:sldLayoutId id="2147483651" r:id="rId16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cap="all" baseline="0">
          <a:solidFill>
            <a:schemeClr val="tx1">
              <a:lumMod val="85000"/>
              <a:lumOff val="1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ystem Font Regular"/>
        <a:buChar char="–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72">
          <p15:clr>
            <a:srgbClr val="F26B43"/>
          </p15:clr>
        </p15:guide>
        <p15:guide id="2" pos="38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Ay6PI5UtS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The_Ister_(film)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9geaPrEW3E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usb flash drive&#10;&#10;Description automatically generated">
            <a:extLst>
              <a:ext uri="{FF2B5EF4-FFF2-40B4-BE49-F238E27FC236}">
                <a16:creationId xmlns:a16="http://schemas.microsoft.com/office/drawing/2014/main" id="{5D6AC0DF-D457-14C5-6CC9-B6DE35614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5311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000" dirty="0"/>
              <a:t>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3377" y="4096097"/>
            <a:ext cx="7303770" cy="628650"/>
          </a:xfrm>
        </p:spPr>
        <p:txBody>
          <a:bodyPr>
            <a:normAutofit/>
          </a:bodyPr>
          <a:lstStyle/>
          <a:p>
            <a:r>
              <a:rPr lang="en-GB" dirty="0">
                <a:latin typeface="Outfit ExtraBold" pitchFamily="2" charset="0"/>
              </a:rPr>
              <a:t>Digital Geographies</a:t>
            </a:r>
          </a:p>
        </p:txBody>
      </p:sp>
    </p:spTree>
    <p:extLst>
      <p:ext uri="{BB962C8B-B14F-4D97-AF65-F5344CB8AC3E}">
        <p14:creationId xmlns:p14="http://schemas.microsoft.com/office/powerpoint/2010/main" val="1234625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671" r="-16671"/>
          <a:stretch>
            <a:fillRect/>
          </a:stretch>
        </p:blipFill>
        <p:spPr>
          <a:xfrm>
            <a:off x="457200" y="869951"/>
            <a:ext cx="8229600" cy="3394472"/>
          </a:xfrm>
        </p:spPr>
      </p:pic>
    </p:spTree>
    <p:extLst>
      <p:ext uri="{BB962C8B-B14F-4D97-AF65-F5344CB8AC3E}">
        <p14:creationId xmlns:p14="http://schemas.microsoft.com/office/powerpoint/2010/main" val="3744745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Helvetica" pitchFamily="2" charset="0"/>
              </a:rPr>
              <a:t>Quick detour</a:t>
            </a:r>
            <a:br>
              <a:rPr lang="en-GB" dirty="0">
                <a:latin typeface="Helvetica" pitchFamily="2" charset="0"/>
              </a:rPr>
            </a:br>
            <a:r>
              <a:rPr lang="en-GB" dirty="0">
                <a:latin typeface="Helvetica" pitchFamily="2" charset="0"/>
              </a:rPr>
              <a:t>writing as an embodied act</a:t>
            </a:r>
          </a:p>
        </p:txBody>
      </p:sp>
    </p:spTree>
    <p:extLst>
      <p:ext uri="{BB962C8B-B14F-4D97-AF65-F5344CB8AC3E}">
        <p14:creationId xmlns:p14="http://schemas.microsoft.com/office/powerpoint/2010/main" val="18646312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Manual action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1246" y="1370013"/>
            <a:ext cx="5921507" cy="3262312"/>
          </a:xfrm>
        </p:spPr>
      </p:pic>
    </p:spTree>
    <p:extLst>
      <p:ext uri="{BB962C8B-B14F-4D97-AF65-F5344CB8AC3E}">
        <p14:creationId xmlns:p14="http://schemas.microsoft.com/office/powerpoint/2010/main" val="274983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446255" y="1193015"/>
            <a:ext cx="6251489" cy="3431373"/>
          </a:xfrm>
        </p:spPr>
      </p:pic>
    </p:spTree>
    <p:extLst>
      <p:ext uri="{BB962C8B-B14F-4D97-AF65-F5344CB8AC3E}">
        <p14:creationId xmlns:p14="http://schemas.microsoft.com/office/powerpoint/2010/main" val="3191118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054" y="1268016"/>
            <a:ext cx="4029339" cy="2602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3458" y="1270256"/>
            <a:ext cx="3128679" cy="260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44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Helvetica" pitchFamily="2" charset="0"/>
              </a:rPr>
              <a:t>History as</a:t>
            </a:r>
            <a:br>
              <a:rPr lang="en-GB" dirty="0">
                <a:latin typeface="Helvetica" pitchFamily="2" charset="0"/>
              </a:rPr>
            </a:br>
            <a:r>
              <a:rPr lang="en-GB" dirty="0">
                <a:latin typeface="Helvetica" pitchFamily="2" charset="0"/>
              </a:rPr>
              <a:t>Mechanisation</a:t>
            </a:r>
          </a:p>
        </p:txBody>
      </p:sp>
    </p:spTree>
    <p:extLst>
      <p:ext uri="{BB962C8B-B14F-4D97-AF65-F5344CB8AC3E}">
        <p14:creationId xmlns:p14="http://schemas.microsoft.com/office/powerpoint/2010/main" val="224719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028730" y="50800"/>
            <a:ext cx="7086540" cy="5041900"/>
          </a:xfrm>
          <a:noFill/>
        </p:spPr>
      </p:pic>
    </p:spTree>
    <p:extLst>
      <p:ext uri="{BB962C8B-B14F-4D97-AF65-F5344CB8AC3E}">
        <p14:creationId xmlns:p14="http://schemas.microsoft.com/office/powerpoint/2010/main" val="2471445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488" y="106918"/>
            <a:ext cx="8963025" cy="492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595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Spatialised</a:t>
            </a:r>
            <a:r>
              <a:rPr lang="en-GB" dirty="0"/>
              <a:t>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memory of the human entity is essentially </a:t>
            </a:r>
            <a:r>
              <a:rPr lang="en-US" dirty="0" err="1"/>
              <a:t>exteriorised</a:t>
            </a:r>
            <a:r>
              <a:rPr lang="en-US" dirty="0"/>
              <a:t>, </a:t>
            </a:r>
            <a:r>
              <a:rPr lang="en-US" dirty="0" err="1"/>
              <a:t>materialised</a:t>
            </a:r>
            <a:r>
              <a:rPr lang="en-US" dirty="0"/>
              <a:t> and </a:t>
            </a:r>
            <a:r>
              <a:rPr lang="en-US" dirty="0" err="1"/>
              <a:t>spatialised</a:t>
            </a:r>
            <a:endParaRPr lang="en-US" dirty="0"/>
          </a:p>
          <a:p>
            <a:pPr marL="0" indent="0" algn="r">
              <a:buNone/>
            </a:pPr>
            <a:r>
              <a:rPr lang="en-US" dirty="0"/>
              <a:t> (</a:t>
            </a:r>
            <a:r>
              <a:rPr lang="en-US" dirty="0" err="1"/>
              <a:t>Stiegler</a:t>
            </a:r>
            <a:r>
              <a:rPr lang="en-US" dirty="0"/>
              <a:t>, 2012)</a:t>
            </a:r>
          </a:p>
        </p:txBody>
      </p:sp>
    </p:spTree>
    <p:extLst>
      <p:ext uri="{BB962C8B-B14F-4D97-AF65-F5344CB8AC3E}">
        <p14:creationId xmlns:p14="http://schemas.microsoft.com/office/powerpoint/2010/main" val="1221673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488" y="106918"/>
            <a:ext cx="8963025" cy="492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2539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Explore how we support memory with writing and how this relates to being human</a:t>
            </a:r>
          </a:p>
        </p:txBody>
      </p:sp>
    </p:spTree>
    <p:extLst>
      <p:ext uri="{BB962C8B-B14F-4D97-AF65-F5344CB8AC3E}">
        <p14:creationId xmlns:p14="http://schemas.microsoft.com/office/powerpoint/2010/main" val="1689373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441" y="943649"/>
            <a:ext cx="7886700" cy="3263504"/>
          </a:xfrm>
        </p:spPr>
        <p:txBody>
          <a:bodyPr anchor="ctr"/>
          <a:lstStyle/>
          <a:p>
            <a:pPr marL="0" indent="0">
              <a:buNone/>
            </a:pPr>
            <a:r>
              <a:rPr lang="en-US" sz="3600" dirty="0"/>
              <a:t>It is spatially, materially and technically projected into what is constituted as a common space and time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Stiegler</a:t>
            </a:r>
            <a:r>
              <a:rPr lang="en-US" dirty="0"/>
              <a:t> 2012)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824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06262" y="990451"/>
            <a:ext cx="5931476" cy="3262312"/>
          </a:xfrm>
        </p:spPr>
      </p:pic>
    </p:spTree>
    <p:extLst>
      <p:ext uri="{BB962C8B-B14F-4D97-AF65-F5344CB8AC3E}">
        <p14:creationId xmlns:p14="http://schemas.microsoft.com/office/powerpoint/2010/main" val="3904393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projected if not out of time then at least beyond its own original temporality and in a certain way put into reserve in space, enabling it to become at once the memory of the individual and of the group.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Stiegler</a:t>
            </a:r>
            <a:r>
              <a:rPr lang="en-US" dirty="0"/>
              <a:t> 2012)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559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0" y="806132"/>
            <a:ext cx="2496525" cy="3564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381" y="890526"/>
            <a:ext cx="2156520" cy="338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12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9220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The process of </a:t>
            </a:r>
            <a:r>
              <a:rPr lang="en-US" sz="2400" dirty="0" err="1"/>
              <a:t>grammatisation</a:t>
            </a:r>
            <a:r>
              <a:rPr lang="en-US" sz="2400" dirty="0"/>
              <a:t> is …a process of </a:t>
            </a:r>
            <a:r>
              <a:rPr lang="en-US" sz="2400" i="1" dirty="0"/>
              <a:t>making the continuous discrete</a:t>
            </a:r>
            <a:r>
              <a:rPr lang="en-US" sz="2400" dirty="0"/>
              <a:t>, something prefigured in this respect by the first systems of counting in the epoch of hieroglyphics before the appearance of </a:t>
            </a:r>
            <a:r>
              <a:rPr lang="en-US" sz="2400" i="1" dirty="0" err="1"/>
              <a:t>grammata</a:t>
            </a:r>
            <a:r>
              <a:rPr lang="en-US" sz="2400" dirty="0"/>
              <a:t>. </a:t>
            </a:r>
          </a:p>
          <a:p>
            <a:pPr marL="457200" lvl="1" indent="0" algn="r">
              <a:buNone/>
            </a:pPr>
            <a:r>
              <a:rPr lang="en-GB" dirty="0"/>
              <a:t>(</a:t>
            </a:r>
            <a:r>
              <a:rPr lang="en-GB" dirty="0" err="1"/>
              <a:t>Stiegler</a:t>
            </a:r>
            <a:r>
              <a:rPr lang="en-GB" dirty="0"/>
              <a:t>, 2012)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698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" y="106918"/>
            <a:ext cx="8963025" cy="4929663"/>
          </a:xfrm>
          <a:noFill/>
        </p:spPr>
      </p:pic>
    </p:spTree>
    <p:extLst>
      <p:ext uri="{BB962C8B-B14F-4D97-AF65-F5344CB8AC3E}">
        <p14:creationId xmlns:p14="http://schemas.microsoft.com/office/powerpoint/2010/main" val="573182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grammatisation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22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writing of the </a:t>
            </a:r>
            <a:r>
              <a:rPr lang="en-US" sz="2800" i="1" dirty="0" err="1"/>
              <a:t>grammata</a:t>
            </a:r>
            <a:r>
              <a:rPr lang="en-US" sz="2800" i="1" dirty="0"/>
              <a:t> </a:t>
            </a:r>
            <a:r>
              <a:rPr lang="en-US" sz="2800" dirty="0"/>
              <a:t>enabled the </a:t>
            </a:r>
            <a:r>
              <a:rPr lang="en-US" sz="2800" dirty="0" err="1"/>
              <a:t>spatialisation</a:t>
            </a:r>
            <a:r>
              <a:rPr lang="en-US" sz="2800" dirty="0"/>
              <a:t> </a:t>
            </a:r>
            <a:r>
              <a:rPr lang="en-US" sz="2800" i="1" dirty="0"/>
              <a:t>to the letter </a:t>
            </a:r>
            <a:r>
              <a:rPr lang="en-US" sz="2800" dirty="0"/>
              <a:t>of the time of speech. What I mean by ‘to the letter’ here is that speech could be reproduced wholly without ambiguity, at least in its semantic dimension if not its prosodic one. </a:t>
            </a:r>
          </a:p>
          <a:p>
            <a:pPr marL="0" lvl="1" indent="0" algn="r">
              <a:buNone/>
            </a:pPr>
            <a:r>
              <a:rPr lang="en-GB" dirty="0"/>
              <a:t>(</a:t>
            </a:r>
            <a:r>
              <a:rPr lang="en-GB" dirty="0" err="1"/>
              <a:t>Stiegler</a:t>
            </a:r>
            <a:r>
              <a:rPr lang="en-GB" dirty="0"/>
              <a:t>, 2012) </a:t>
            </a:r>
          </a:p>
        </p:txBody>
      </p:sp>
    </p:spTree>
    <p:extLst>
      <p:ext uri="{BB962C8B-B14F-4D97-AF65-F5344CB8AC3E}">
        <p14:creationId xmlns:p14="http://schemas.microsoft.com/office/powerpoint/2010/main" val="1384802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102129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as </a:t>
            </a:r>
            <a:r>
              <a:rPr lang="en-GB" dirty="0" err="1"/>
              <a:t>pharmakon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>
                <a:solidFill>
                  <a:schemeClr val="accent1">
                    <a:lumMod val="75000"/>
                  </a:schemeClr>
                </a:solidFill>
              </a:rPr>
              <a:t>Writing</a:t>
            </a:r>
            <a:r>
              <a:rPr lang="en-US" sz="2400" dirty="0"/>
              <a:t> “will produce forgetfulness in the soul of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those who learn it </a:t>
            </a:r>
            <a:r>
              <a:rPr lang="en-US" sz="2400" dirty="0"/>
              <a:t>because they will cease to exercise their memory and </a:t>
            </a:r>
            <a:r>
              <a:rPr lang="en-US" sz="2400" dirty="0">
                <a:solidFill>
                  <a:srgbClr val="984807"/>
                </a:solidFill>
              </a:rPr>
              <a:t>will put their trust in what is written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dirty="0"/>
              <a:t>when they remember,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in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4F6228"/>
                </a:solidFill>
              </a:rPr>
              <a:t>what is outside, in external print, instead of what is on the inside, in themselves</a:t>
            </a:r>
            <a:r>
              <a:rPr lang="en-US" sz="2400" dirty="0"/>
              <a:t>;”</a:t>
            </a:r>
          </a:p>
          <a:p>
            <a:pPr marL="0" indent="0" algn="r">
              <a:buNone/>
            </a:pPr>
            <a:r>
              <a:rPr lang="en-US" dirty="0"/>
              <a:t>(Plato </a:t>
            </a:r>
            <a:r>
              <a:rPr lang="en-US" i="1" dirty="0"/>
              <a:t>Phaedrus</a:t>
            </a:r>
            <a:r>
              <a:rPr lang="en-US" dirty="0"/>
              <a:t>, 275a)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044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CA38-E9FA-CFD7-7F1E-01B836831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‘Fake News’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8867-0120-8DE8-D888-0416657CA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excerpt from the BBC:</a:t>
            </a:r>
          </a:p>
          <a:p>
            <a:r>
              <a:rPr lang="en-US" dirty="0">
                <a:hlinkClick r:id="rId2"/>
              </a:rPr>
              <a:t>https://www.youtube.com/watch?v=UAy6PI5UtSU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9018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Memory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6D3144A-EECF-F874-F9B9-9E17843EE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Excerpt from the film: ‘The </a:t>
            </a:r>
            <a:r>
              <a:rPr lang="en-US" dirty="0" err="1"/>
              <a:t>Ister</a:t>
            </a:r>
            <a:r>
              <a:rPr lang="en-US" dirty="0"/>
              <a:t>’:</a:t>
            </a:r>
          </a:p>
          <a:p>
            <a:r>
              <a:rPr lang="en-US" dirty="0">
                <a:hlinkClick r:id="rId2"/>
              </a:rPr>
              <a:t>https://en.wikipedia.org/wiki/The_Ister_(film)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54161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as </a:t>
            </a:r>
            <a:r>
              <a:rPr lang="en-GB" dirty="0" err="1"/>
              <a:t>pharmakon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“therefore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it is not memory </a:t>
            </a:r>
            <a:r>
              <a:rPr lang="en-US" sz="2400" dirty="0"/>
              <a:t>(</a:t>
            </a:r>
            <a:r>
              <a:rPr lang="en-US" sz="2400" i="1" dirty="0" err="1"/>
              <a:t>mnemès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632523"/>
                </a:solidFill>
              </a:rPr>
              <a:t>but reminding </a:t>
            </a:r>
            <a:r>
              <a:rPr lang="en-US" sz="2400" dirty="0"/>
              <a:t>(</a:t>
            </a:r>
            <a:r>
              <a:rPr lang="en-US" sz="2400" i="1" dirty="0" err="1"/>
              <a:t>hypomnesis</a:t>
            </a:r>
            <a:r>
              <a:rPr lang="en-US" sz="2400" dirty="0"/>
              <a:t>) for which you have found the remedy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 As to knowledge, it is only the semblance of it that you procure</a:t>
            </a:r>
            <a:r>
              <a:rPr lang="en-US" sz="2400" dirty="0"/>
              <a:t> for your disciples, and not the reality”</a:t>
            </a:r>
          </a:p>
          <a:p>
            <a:pPr marL="0" indent="0" algn="r">
              <a:buNone/>
            </a:pPr>
            <a:r>
              <a:rPr lang="en-US" dirty="0"/>
              <a:t>(Plato </a:t>
            </a:r>
            <a:r>
              <a:rPr lang="en-US" i="1" dirty="0"/>
              <a:t>Phaedrus</a:t>
            </a:r>
            <a:r>
              <a:rPr lang="en-US" dirty="0"/>
              <a:t>, 275a) </a:t>
            </a:r>
          </a:p>
        </p:txBody>
      </p:sp>
    </p:spTree>
    <p:extLst>
      <p:ext uri="{BB962C8B-B14F-4D97-AF65-F5344CB8AC3E}">
        <p14:creationId xmlns:p14="http://schemas.microsoft.com/office/powerpoint/2010/main" val="2151199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pharmakon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726723"/>
            <a:ext cx="3886200" cy="1905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700" i="1" dirty="0"/>
              <a:t>Phaedrus</a:t>
            </a:r>
            <a:r>
              <a:rPr lang="en-US" sz="1700" dirty="0"/>
              <a:t>: writing as artificial memory </a:t>
            </a:r>
            <a:r>
              <a:rPr lang="en-US" sz="1700" i="1" dirty="0"/>
              <a:t>(</a:t>
            </a:r>
            <a:r>
              <a:rPr lang="en-US" sz="1700" i="1" dirty="0" err="1"/>
              <a:t>hypomnesis</a:t>
            </a:r>
            <a:r>
              <a:rPr lang="en-US" sz="1700" dirty="0"/>
              <a:t>) opposed to the </a:t>
            </a:r>
            <a:r>
              <a:rPr lang="en-US" sz="1700" i="1" dirty="0"/>
              <a:t>autonomy </a:t>
            </a:r>
            <a:r>
              <a:rPr lang="en-US" sz="1700" dirty="0"/>
              <a:t>of thought (</a:t>
            </a:r>
            <a:r>
              <a:rPr lang="en-US" sz="1700" i="1" dirty="0"/>
              <a:t>anamnesis</a:t>
            </a:r>
            <a:r>
              <a:rPr lang="en-US" sz="1700" dirty="0"/>
              <a:t>) – it is ‘both a poison and a cure’: </a:t>
            </a:r>
            <a:r>
              <a:rPr lang="en-US" sz="1700" b="1" i="1" dirty="0">
                <a:solidFill>
                  <a:schemeClr val="accent6">
                    <a:lumMod val="75000"/>
                  </a:schemeClr>
                </a:solidFill>
              </a:rPr>
              <a:t>a pharmakon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C5BB05-1A96-A2B3-7050-2DE9ADA6B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2726723"/>
            <a:ext cx="3886200" cy="1906000"/>
          </a:xfrm>
        </p:spPr>
        <p:txBody>
          <a:bodyPr>
            <a:normAutofit/>
          </a:bodyPr>
          <a:lstStyle/>
          <a:p>
            <a:r>
              <a:rPr lang="en-US" sz="1700" dirty="0" err="1"/>
              <a:t>Stiegler</a:t>
            </a:r>
            <a:r>
              <a:rPr lang="en-US" sz="1700" dirty="0"/>
              <a:t>: this autonomy always has something to do with heteronomy (</a:t>
            </a:r>
            <a:r>
              <a:rPr lang="en-US" sz="1700" dirty="0" err="1"/>
              <a:t>exteriorisation</a:t>
            </a:r>
            <a:r>
              <a:rPr lang="en-US" sz="1700" dirty="0"/>
              <a:t>) </a:t>
            </a:r>
          </a:p>
          <a:p>
            <a:r>
              <a:rPr lang="en-US" sz="1700" dirty="0"/>
              <a:t>Plato opposes them, </a:t>
            </a:r>
            <a:r>
              <a:rPr lang="en-US" sz="1700" dirty="0" err="1"/>
              <a:t>Stiegler</a:t>
            </a:r>
            <a:r>
              <a:rPr lang="en-US" sz="1700" dirty="0"/>
              <a:t> argues they compose: opening transitional spaces of thought/feeling.</a:t>
            </a:r>
          </a:p>
        </p:txBody>
      </p:sp>
      <p:pic>
        <p:nvPicPr>
          <p:cNvPr id="7" name="Graphic 6" descr="Brain in head with solid fill">
            <a:extLst>
              <a:ext uri="{FF2B5EF4-FFF2-40B4-BE49-F238E27FC236}">
                <a16:creationId xmlns:a16="http://schemas.microsoft.com/office/drawing/2014/main" id="{0781F211-B1AC-97A3-E585-AF737B6D4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57596" y="1283216"/>
            <a:ext cx="1428307" cy="1428307"/>
          </a:xfrm>
          <a:prstGeom prst="rect">
            <a:avLst/>
          </a:prstGeom>
        </p:spPr>
      </p:pic>
      <p:pic>
        <p:nvPicPr>
          <p:cNvPr id="9" name="Graphic 8" descr="Polaroid Pictures outline">
            <a:extLst>
              <a:ext uri="{FF2B5EF4-FFF2-40B4-BE49-F238E27FC236}">
                <a16:creationId xmlns:a16="http://schemas.microsoft.com/office/drawing/2014/main" id="{D3E969EC-63EF-9147-DD32-0B8CFA704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4578" y="1346456"/>
            <a:ext cx="1301826" cy="130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300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6434-0539-EC8F-5568-4AD8F546B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only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94D99-45C3-BC07-FA6B-95A20DF45A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Clip of a high-speed industrial robot:</a:t>
            </a:r>
          </a:p>
          <a:p>
            <a:r>
              <a:rPr lang="en-US" dirty="0">
                <a:hlinkClick r:id="rId2"/>
              </a:rPr>
              <a:t>https://www.youtube.com/watch?v=e9geaPrEW3E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6188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‘Pharmacology’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/>
              <a:t>A ‘pharmacological’ thinking of the digital must study the contradictory dimensions of </a:t>
            </a:r>
            <a:r>
              <a:rPr lang="en-US" sz="2600" dirty="0" err="1"/>
              <a:t>automatisation</a:t>
            </a:r>
            <a:r>
              <a:rPr lang="en-US" sz="2600" dirty="0"/>
              <a:t> in order to counteract its destructive effects on knowledge. 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Stiegler</a:t>
            </a:r>
            <a:r>
              <a:rPr lang="en-US" dirty="0"/>
              <a:t> 2013: 38)</a:t>
            </a:r>
          </a:p>
        </p:txBody>
      </p:sp>
      <p:pic>
        <p:nvPicPr>
          <p:cNvPr id="5" name="Graphic 4" descr="Artificial Intelligence with solid fill">
            <a:extLst>
              <a:ext uri="{FF2B5EF4-FFF2-40B4-BE49-F238E27FC236}">
                <a16:creationId xmlns:a16="http://schemas.microsoft.com/office/drawing/2014/main" id="{AEADF245-27B8-A2FB-00B9-9451A4506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1610" y="2844875"/>
            <a:ext cx="1889051" cy="188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75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‘Pharmacology’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point is </a:t>
            </a:r>
            <a:r>
              <a:rPr lang="en-US" sz="2400" b="1" dirty="0">
                <a:solidFill>
                  <a:srgbClr val="984807"/>
                </a:solidFill>
              </a:rPr>
              <a:t>not merely </a:t>
            </a:r>
            <a:r>
              <a:rPr lang="en-US" sz="2400" dirty="0"/>
              <a:t>to ensure that there is </a:t>
            </a:r>
            <a:r>
              <a:rPr lang="en-US" sz="2400" b="1" dirty="0">
                <a:solidFill>
                  <a:srgbClr val="984807"/>
                </a:solidFill>
              </a:rPr>
              <a:t>a right to access </a:t>
            </a:r>
            <a:r>
              <a:rPr lang="en-US" sz="2400" dirty="0"/>
              <a:t>the internet, </a:t>
            </a:r>
            <a:r>
              <a:rPr lang="en-US" sz="2400" b="1" dirty="0">
                <a:solidFill>
                  <a:srgbClr val="984807"/>
                </a:solidFill>
              </a:rPr>
              <a:t>but</a:t>
            </a:r>
            <a:r>
              <a:rPr lang="en-US" sz="2400" b="1" dirty="0"/>
              <a:t> </a:t>
            </a:r>
            <a:r>
              <a:rPr lang="en-US" sz="2400" dirty="0"/>
              <a:t>of having </a:t>
            </a:r>
            <a:r>
              <a:rPr lang="en-US" sz="2400" b="1" dirty="0">
                <a:solidFill>
                  <a:srgbClr val="984807"/>
                </a:solidFill>
              </a:rPr>
              <a:t>a right and a duty to know (through education)</a:t>
            </a:r>
            <a:r>
              <a:rPr lang="en-US" sz="2400" dirty="0"/>
              <a:t> that invisible automatisms exist, and that these … may manipulate [our] brains without [us] teaching [ourselves] how [our brains] should themselves be manipulated, how they should be handled. </a:t>
            </a:r>
          </a:p>
          <a:p>
            <a:pPr marL="0" indent="0" algn="r">
              <a:buNone/>
            </a:pPr>
            <a:r>
              <a:rPr lang="en-US" dirty="0"/>
              <a:t>(</a:t>
            </a:r>
            <a:r>
              <a:rPr lang="en-US" dirty="0" err="1"/>
              <a:t>Stiegler</a:t>
            </a:r>
            <a:r>
              <a:rPr lang="en-US" dirty="0"/>
              <a:t> 2013: 38)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3299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000" b="1" dirty="0">
                <a:solidFill>
                  <a:schemeClr val="accent6">
                    <a:lumMod val="75000"/>
                  </a:schemeClr>
                </a:solidFill>
              </a:rPr>
              <a:t>To Conclude…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/>
              <a:t>If memory is taken as a problem, then writing can be seen as a therapeutic technique to solve it. However, that ‘therapy’ is ambivalent – it is a ‘</a:t>
            </a:r>
            <a:r>
              <a:rPr lang="en-GB" sz="2600" dirty="0" err="1"/>
              <a:t>pharmakon</a:t>
            </a:r>
            <a:r>
              <a:rPr lang="en-GB" sz="2600" dirty="0"/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4018729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What makes us human is our spatialisation of thought through writing, digital media are the latest phase</a:t>
            </a:r>
          </a:p>
        </p:txBody>
      </p:sp>
    </p:spTree>
    <p:extLst>
      <p:ext uri="{BB962C8B-B14F-4D97-AF65-F5344CB8AC3E}">
        <p14:creationId xmlns:p14="http://schemas.microsoft.com/office/powerpoint/2010/main" val="5517442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Writing has been used as:</a:t>
            </a:r>
          </a:p>
          <a:p>
            <a:pPr marL="400050" lvl="1" indent="0">
              <a:buNone/>
            </a:pPr>
            <a:r>
              <a:rPr lang="en-GB" sz="2600" dirty="0"/>
              <a:t>A way of leaving your mark/meaning</a:t>
            </a:r>
          </a:p>
          <a:p>
            <a:pPr marL="400050" lvl="1" indent="0">
              <a:buNone/>
            </a:pPr>
            <a:r>
              <a:rPr lang="en-GB" sz="2600" dirty="0"/>
              <a:t>The conveyor of meaning/ history</a:t>
            </a:r>
          </a:p>
          <a:p>
            <a:pPr marL="400050" lvl="1" indent="0">
              <a:buNone/>
            </a:pPr>
            <a:r>
              <a:rPr lang="en-GB" sz="2600" dirty="0"/>
              <a:t>A dating mechanism for charting history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853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Writing has, for &gt;2000 years, been argued over as a kind of ‘pharmakon’ – both a ‘poison’ and a ‘cure’ for self-expression and memory</a:t>
            </a:r>
          </a:p>
        </p:txBody>
      </p:sp>
    </p:spTree>
    <p:extLst>
      <p:ext uri="{BB962C8B-B14F-4D97-AF65-F5344CB8AC3E}">
        <p14:creationId xmlns:p14="http://schemas.microsoft.com/office/powerpoint/2010/main" val="9018826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Writing has long been a ‘manual’ act but has become mechanised</a:t>
            </a:r>
          </a:p>
          <a:p>
            <a:pPr marL="0" indent="0">
              <a:buNone/>
            </a:pPr>
            <a:endParaRPr lang="en-GB" dirty="0"/>
          </a:p>
          <a:p>
            <a:pPr marL="400050" lvl="1" indent="0" algn="r">
              <a:buNone/>
            </a:pPr>
            <a:r>
              <a:rPr lang="en-GB" sz="2400" dirty="0"/>
              <a:t>There are some worries over this mechanisation, especially in terms of ‘the digital’</a:t>
            </a:r>
          </a:p>
        </p:txBody>
      </p:sp>
    </p:spTree>
    <p:extLst>
      <p:ext uri="{BB962C8B-B14F-4D97-AF65-F5344CB8AC3E}">
        <p14:creationId xmlns:p14="http://schemas.microsoft.com/office/powerpoint/2010/main" val="1580767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Helvetica" pitchFamily="2" charset="0"/>
              </a:rPr>
              <a:t>Some history</a:t>
            </a:r>
          </a:p>
        </p:txBody>
      </p:sp>
    </p:spTree>
    <p:extLst>
      <p:ext uri="{BB962C8B-B14F-4D97-AF65-F5344CB8AC3E}">
        <p14:creationId xmlns:p14="http://schemas.microsoft.com/office/powerpoint/2010/main" val="41314253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Recap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can encode/signify more than phonetic words – writing can be a memory of actions, to be repeated (industrially)</a:t>
            </a:r>
          </a:p>
        </p:txBody>
      </p:sp>
    </p:spTree>
    <p:extLst>
      <p:ext uri="{BB962C8B-B14F-4D97-AF65-F5344CB8AC3E}">
        <p14:creationId xmlns:p14="http://schemas.microsoft.com/office/powerpoint/2010/main" val="137635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Writing as history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12099" y="1384300"/>
            <a:ext cx="4990321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Writing as…</a:t>
            </a:r>
          </a:p>
          <a:p>
            <a:pPr marL="311150" lvl="1" indent="0">
              <a:buNone/>
            </a:pPr>
            <a:r>
              <a:rPr lang="en-GB" sz="2400" dirty="0"/>
              <a:t>leaving your mark</a:t>
            </a:r>
          </a:p>
          <a:p>
            <a:pPr marL="311150" lvl="1" indent="0">
              <a:buNone/>
            </a:pPr>
            <a:r>
              <a:rPr lang="en-GB" sz="2400" dirty="0"/>
              <a:t>the conveyor of meaning/ history</a:t>
            </a:r>
          </a:p>
          <a:p>
            <a:pPr marL="311150" lvl="1" indent="0">
              <a:buNone/>
            </a:pPr>
            <a:r>
              <a:rPr lang="en-GB" sz="2400" dirty="0"/>
              <a:t>a dating mechanism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474172"/>
            <a:ext cx="2150657" cy="44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193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4109793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7" r="-10617"/>
          <a:stretch>
            <a:fillRect/>
          </a:stretch>
        </p:blipFill>
        <p:spPr>
          <a:xfrm>
            <a:off x="457200" y="874712"/>
            <a:ext cx="8229600" cy="3394075"/>
          </a:xfrm>
        </p:spPr>
      </p:pic>
    </p:spTree>
    <p:extLst>
      <p:ext uri="{BB962C8B-B14F-4D97-AF65-F5344CB8AC3E}">
        <p14:creationId xmlns:p14="http://schemas.microsoft.com/office/powerpoint/2010/main" val="1209679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0488" y="106918"/>
            <a:ext cx="8963025" cy="49296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25752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6580" r="-16580"/>
          <a:stretch>
            <a:fillRect/>
          </a:stretch>
        </p:blipFill>
        <p:spPr>
          <a:xfrm>
            <a:off x="457200" y="874514"/>
            <a:ext cx="8229600" cy="3394472"/>
          </a:xfrm>
        </p:spPr>
      </p:pic>
    </p:spTree>
    <p:extLst>
      <p:ext uri="{BB962C8B-B14F-4D97-AF65-F5344CB8AC3E}">
        <p14:creationId xmlns:p14="http://schemas.microsoft.com/office/powerpoint/2010/main" val="2831352909"/>
      </p:ext>
    </p:extLst>
  </p:cSld>
  <p:clrMapOvr>
    <a:masterClrMapping/>
  </p:clrMapOvr>
</p:sld>
</file>

<file path=ppt/theme/theme1.xml><?xml version="1.0" encoding="utf-8"?>
<a:theme xmlns:a="http://schemas.openxmlformats.org/drawingml/2006/main" name="GEO3146-24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3146-24" id="{293131B3-6E36-B748-8266-F05EE6B57601}" vid="{8619EEA1-AB98-E642-8FA9-6030914449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GEO3146-24</Template>
  <TotalTime>1043</TotalTime>
  <Words>918</Words>
  <Application>Microsoft Macintosh PowerPoint</Application>
  <PresentationFormat>On-screen Show (16:9)</PresentationFormat>
  <Paragraphs>91</Paragraphs>
  <Slides>40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Bookman Old Style</vt:lpstr>
      <vt:lpstr>Calibri</vt:lpstr>
      <vt:lpstr>Futura</vt:lpstr>
      <vt:lpstr>Helvetica</vt:lpstr>
      <vt:lpstr>Outfit ExtraBold</vt:lpstr>
      <vt:lpstr>System Font Regular</vt:lpstr>
      <vt:lpstr>GEO3146-24</vt:lpstr>
      <vt:lpstr>memory</vt:lpstr>
      <vt:lpstr>Today</vt:lpstr>
      <vt:lpstr>Memory</vt:lpstr>
      <vt:lpstr>Some history</vt:lpstr>
      <vt:lpstr>Writing as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detour writing as an embodied act</vt:lpstr>
      <vt:lpstr>Manual action</vt:lpstr>
      <vt:lpstr>Hands</vt:lpstr>
      <vt:lpstr>Hands</vt:lpstr>
      <vt:lpstr>History as Mechanisation</vt:lpstr>
      <vt:lpstr>PowerPoint Presentation</vt:lpstr>
      <vt:lpstr>PowerPoint Presentation</vt:lpstr>
      <vt:lpstr>Spatialised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grammatisation</vt:lpstr>
      <vt:lpstr>PowerPoint Presentation</vt:lpstr>
      <vt:lpstr>grammatisation</vt:lpstr>
      <vt:lpstr>PowerPoint Presentation</vt:lpstr>
      <vt:lpstr>Writing as pharmakon</vt:lpstr>
      <vt:lpstr>‘Fake News’</vt:lpstr>
      <vt:lpstr>Writing as pharmakon</vt:lpstr>
      <vt:lpstr>pharmakon</vt:lpstr>
      <vt:lpstr>Not only words</vt:lpstr>
      <vt:lpstr>‘Pharmacology’</vt:lpstr>
      <vt:lpstr>‘Pharmacology’</vt:lpstr>
      <vt:lpstr>To Conclude…</vt:lpstr>
      <vt:lpstr>Recap</vt:lpstr>
      <vt:lpstr>Recap</vt:lpstr>
      <vt:lpstr>Recap</vt:lpstr>
      <vt:lpstr>Recap</vt:lpstr>
      <vt:lpstr>Recap</vt:lpstr>
    </vt:vector>
  </TitlesOfParts>
  <Company>University of Exeter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and memory</dc:title>
  <dc:creator>Sam Kinsley</dc:creator>
  <cp:lastModifiedBy>Kinsley, Sam</cp:lastModifiedBy>
  <cp:revision>47</cp:revision>
  <dcterms:created xsi:type="dcterms:W3CDTF">2017-03-13T16:30:11Z</dcterms:created>
  <dcterms:modified xsi:type="dcterms:W3CDTF">2023-12-01T14:40:15Z</dcterms:modified>
</cp:coreProperties>
</file>